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7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63" r:id="rId11"/>
    <p:sldId id="280" r:id="rId12"/>
    <p:sldId id="282" r:id="rId13"/>
    <p:sldId id="29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5" r:id="rId23"/>
    <p:sldId id="312" r:id="rId24"/>
    <p:sldId id="292" r:id="rId25"/>
    <p:sldId id="293" r:id="rId26"/>
    <p:sldId id="294" r:id="rId27"/>
    <p:sldId id="313" r:id="rId28"/>
    <p:sldId id="297" r:id="rId29"/>
    <p:sldId id="298" r:id="rId30"/>
    <p:sldId id="299" r:id="rId31"/>
    <p:sldId id="301" r:id="rId32"/>
    <p:sldId id="300" r:id="rId33"/>
    <p:sldId id="302" r:id="rId34"/>
    <p:sldId id="303" r:id="rId35"/>
    <p:sldId id="304" r:id="rId36"/>
    <p:sldId id="305" r:id="rId37"/>
    <p:sldId id="306" r:id="rId38"/>
    <p:sldId id="307" r:id="rId39"/>
    <p:sldId id="296" r:id="rId40"/>
    <p:sldId id="308" r:id="rId41"/>
    <p:sldId id="309" r:id="rId42"/>
    <p:sldId id="314" r:id="rId43"/>
    <p:sldId id="310" r:id="rId44"/>
    <p:sldId id="317" r:id="rId45"/>
    <p:sldId id="315" r:id="rId46"/>
    <p:sldId id="316" r:id="rId47"/>
    <p:sldId id="311" r:id="rId48"/>
    <p:sldId id="318" r:id="rId49"/>
    <p:sldId id="319" r:id="rId50"/>
    <p:sldId id="320" r:id="rId51"/>
    <p:sldId id="322" r:id="rId52"/>
    <p:sldId id="321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272" r:id="rId71"/>
    <p:sldId id="276" r:id="rId72"/>
    <p:sldId id="275" r:id="rId73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824" y="-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2C5AE-9243-47D3-962A-B322C74EF38D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328F0-5ECF-4F49-AC74-0AFB50081B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2940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30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638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674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274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760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236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421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436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9216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401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355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4069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747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143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969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023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45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723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185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73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455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8471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1532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208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130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960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984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706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3502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93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96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2592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893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4786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402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453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21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1020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682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52105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867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5349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8703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4453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7411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859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83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9919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6586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99951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452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479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2001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656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6935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947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51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953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57188" y="1257300"/>
            <a:ext cx="2113788" cy="211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57188" y="1257300"/>
            <a:ext cx="2113788" cy="2115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0454" y="290441"/>
            <a:ext cx="5943091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5223" y="1105364"/>
            <a:ext cx="8353552" cy="3218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lens.yandex/r3tmzb9yjvpgg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99" y="1999835"/>
            <a:ext cx="3028188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22504"/>
            <a:ext cx="251460" cy="1800225"/>
          </a:xfrm>
          <a:custGeom>
            <a:avLst/>
            <a:gdLst/>
            <a:ahLst/>
            <a:cxnLst/>
            <a:rect l="l" t="t" r="r" b="b"/>
            <a:pathLst>
              <a:path w="251460" h="1800225">
                <a:moveTo>
                  <a:pt x="0" y="1799844"/>
                </a:moveTo>
                <a:lnTo>
                  <a:pt x="251460" y="1799844"/>
                </a:lnTo>
                <a:lnTo>
                  <a:pt x="251460" y="0"/>
                </a:lnTo>
                <a:lnTo>
                  <a:pt x="0" y="0"/>
                </a:lnTo>
                <a:lnTo>
                  <a:pt x="0" y="1799844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1863" y="641472"/>
            <a:ext cx="311785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Проектная работа 2 (HW-03)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5576" y="3734197"/>
            <a:ext cx="9988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>
                <a:solidFill>
                  <a:srgbClr val="FFFFFF"/>
                </a:solidFill>
                <a:latin typeface="Century Gothic"/>
                <a:cs typeface="Century Gothic"/>
              </a:rPr>
              <a:t>Кирилл Жуль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77877" y="318731"/>
            <a:ext cx="2785605" cy="609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30818" y="2419942"/>
            <a:ext cx="40995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Системы контроля версий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36012" y="209550"/>
            <a:ext cx="419074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b="1" dirty="0"/>
              <a:t>Определение порядка работы</a:t>
            </a:r>
            <a:endParaRPr lang="ru-RU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488262" y="1186755"/>
            <a:ext cx="6847205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1) Определение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ревьювером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порядка внесения изменений в основную кодовую базу (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flow)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IDE (VSC)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названия веток для работы с кодом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для каждого члена команды, общего взаимодействия в ходе работы (через отдельный канал в мессенджере). </a:t>
            </a:r>
          </a:p>
          <a:p>
            <a:pPr marL="12700">
              <a:lnSpc>
                <a:spcPct val="100000"/>
              </a:lnSpc>
            </a:pP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Создание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ревьювером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удалённого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с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проекто</a:t>
            </a:r>
            <a:r>
              <a:rPr sz="2000" spc="-5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</a:p>
          <a:p>
            <a:pPr marL="12700">
              <a:lnSpc>
                <a:spcPct val="100000"/>
              </a:lnSpc>
            </a:pPr>
            <a:endParaRPr lang="ru-RU" sz="200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3) Установка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ревьювером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начальных настроек безопасности для удалённого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lang="ru-RU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252" rIns="0" bIns="0" rtlCol="0">
            <a:spAutoFit/>
          </a:bodyPr>
          <a:lstStyle/>
          <a:p>
            <a:pPr marL="1839595">
              <a:lnSpc>
                <a:spcPct val="100000"/>
              </a:lnSpc>
            </a:pPr>
            <a:r>
              <a:rPr sz="2400" dirty="0" err="1"/>
              <a:t>Ключевые</a:t>
            </a:r>
            <a:r>
              <a:rPr sz="2400" spc="-10" dirty="0"/>
              <a:t> </a:t>
            </a:r>
            <a:r>
              <a:rPr sz="2400" dirty="0" err="1"/>
              <a:t>эта</a:t>
            </a:r>
            <a:r>
              <a:rPr sz="2400" spc="5" dirty="0" err="1"/>
              <a:t>п</a:t>
            </a:r>
            <a:r>
              <a:rPr sz="2400" dirty="0" err="1"/>
              <a:t>ы</a:t>
            </a:r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65859" y="1140317"/>
            <a:ext cx="6847205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4) </a:t>
            </a:r>
            <a:r>
              <a:rPr lang="ru-RU" sz="2000" dirty="0">
                <a:solidFill>
                  <a:srgbClr val="FFFFFF"/>
                </a:solidFill>
                <a:latin typeface="Century Gothic"/>
                <a:cs typeface="Century Gothic"/>
              </a:rPr>
              <a:t>Добавление разработчика в </a:t>
            </a:r>
            <a:r>
              <a:rPr lang="ru-RU"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коллаборанты</a:t>
            </a:r>
            <a:r>
              <a:rPr lang="ru-RU" sz="20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</a:p>
          <a:p>
            <a:pPr marL="12700">
              <a:lnSpc>
                <a:spcPct val="100000"/>
              </a:lnSpc>
            </a:pP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Установка правил безопасности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ревьювером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для совместной работы с разработчиком в проекте.</a:t>
            </a:r>
          </a:p>
          <a:p>
            <a:pPr marL="12700">
              <a:lnSpc>
                <a:spcPct val="100000"/>
              </a:lnSpc>
            </a:pPr>
            <a:endParaRPr lang="ru-RU" sz="200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Century Gothic"/>
                <a:cs typeface="Century Gothic"/>
              </a:rPr>
              <a:t>Настройка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Git</a:t>
            </a: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Century Gothic"/>
                <a:cs typeface="Century Gothic"/>
              </a:rPr>
              <a:t>и доступа 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 Инициализация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Git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клонирование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endParaRPr lang="ru-RU" sz="200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Создание </a:t>
            </a:r>
            <a:r>
              <a:rPr lang="ru-RU" sz="2000" dirty="0">
                <a:solidFill>
                  <a:srgbClr val="FFFFFF"/>
                </a:solidFill>
                <a:latin typeface="Century Gothic"/>
                <a:cs typeface="Century Gothic"/>
              </a:rPr>
              <a:t>веток для работы с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репозториями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работа с ветками и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пулл-реквестами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43376" y="4605346"/>
            <a:ext cx="31915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entury Gothic"/>
                <a:cs typeface="Century Gothic"/>
              </a:rPr>
              <a:t>Презентация практической работы</a:t>
            </a:r>
            <a:endParaRPr sz="14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75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60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b="1" dirty="0" smtClean="0"/>
              <a:t>Создание удалённого </a:t>
            </a:r>
            <a:r>
              <a:rPr lang="ru-RU" b="1" dirty="0" err="1" smtClean="0"/>
              <a:t>репозитория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51" y="889979"/>
            <a:ext cx="3908302" cy="3768875"/>
          </a:xfrm>
          <a:prstGeom prst="rect">
            <a:avLst/>
          </a:prstGeom>
        </p:spPr>
      </p:pic>
      <p:sp>
        <p:nvSpPr>
          <p:cNvPr id="17" name="object 10"/>
          <p:cNvSpPr txBox="1">
            <a:spLocks/>
          </p:cNvSpPr>
          <p:nvPr/>
        </p:nvSpPr>
        <p:spPr>
          <a:xfrm>
            <a:off x="7102863" y="2774416"/>
            <a:ext cx="164896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(здесь выбираем публичный, т.к. установка правил безопасности для приватного доступа требует платной регистрации, как организации)</a:t>
            </a:r>
            <a:endParaRPr lang="ru-RU" sz="1200" b="1" kern="0" dirty="0"/>
          </a:p>
        </p:txBody>
      </p:sp>
      <p:sp>
        <p:nvSpPr>
          <p:cNvPr id="12" name="Стрелка влево 11"/>
          <p:cNvSpPr/>
          <p:nvPr/>
        </p:nvSpPr>
        <p:spPr>
          <a:xfrm>
            <a:off x="6674358" y="2800350"/>
            <a:ext cx="304800" cy="15240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1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3513" y="4588073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447800" y="1163579"/>
            <a:ext cx="684720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Для совместной работы над проектом в удалённом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репозитории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возможна работа и без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коллаборации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путем создания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форка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 Однако, в данном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гайде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будет рассмотрен вариант совместной работы путём добавления разработчика в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коллаборанты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 </a:t>
            </a:r>
            <a:endParaRPr lang="ru-RU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19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05000" y="212351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49" y="1040256"/>
            <a:ext cx="6248400" cy="3167438"/>
          </a:xfrm>
          <a:prstGeom prst="rect">
            <a:avLst/>
          </a:prstGeom>
        </p:spPr>
      </p:pic>
      <p:sp>
        <p:nvSpPr>
          <p:cNvPr id="13" name="object 10"/>
          <p:cNvSpPr txBox="1">
            <a:spLocks/>
          </p:cNvSpPr>
          <p:nvPr/>
        </p:nvSpPr>
        <p:spPr>
          <a:xfrm>
            <a:off x="3810000" y="590550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</p:spTree>
    <p:extLst>
      <p:ext uri="{BB962C8B-B14F-4D97-AF65-F5344CB8AC3E}">
        <p14:creationId xmlns:p14="http://schemas.microsoft.com/office/powerpoint/2010/main" val="1647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39" y="1255645"/>
            <a:ext cx="2362321" cy="2632210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1905000" y="212351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b="1" kern="0" smtClean="0"/>
              <a:t>Коллаборация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11630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8" y="994766"/>
            <a:ext cx="645718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981927"/>
            <a:ext cx="6380987" cy="334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71550"/>
            <a:ext cx="6248400" cy="32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58" y="1019353"/>
            <a:ext cx="6415806" cy="3389781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2837096" y="526762"/>
            <a:ext cx="34883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sz="1200" b="1" kern="0" dirty="0" smtClean="0"/>
              <a:t>(разработчик получает приглашение от </a:t>
            </a:r>
            <a:r>
              <a:rPr lang="ru-RU" sz="1200" b="1" kern="0" dirty="0" err="1" smtClean="0"/>
              <a:t>ревьювера</a:t>
            </a:r>
            <a:r>
              <a:rPr lang="en-US" sz="1200" b="1" kern="0" dirty="0" smtClean="0"/>
              <a:t> </a:t>
            </a:r>
            <a:r>
              <a:rPr lang="ru-RU" sz="1200" b="1" kern="0" dirty="0" smtClean="0"/>
              <a:t>в своём аккаунте </a:t>
            </a:r>
            <a:r>
              <a:rPr lang="en-US" sz="1200" b="1" kern="0" dirty="0" smtClean="0"/>
              <a:t>GitHub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</p:spTree>
    <p:extLst>
      <p:ext uri="{BB962C8B-B14F-4D97-AF65-F5344CB8AC3E}">
        <p14:creationId xmlns:p14="http://schemas.microsoft.com/office/powerpoint/2010/main" val="28802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14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363" rIns="0" bIns="0" rtlCol="0">
            <a:spAutoFit/>
          </a:bodyPr>
          <a:lstStyle/>
          <a:p>
            <a:pPr marL="1263015">
              <a:lnSpc>
                <a:spcPct val="100000"/>
              </a:lnSpc>
            </a:pPr>
            <a:r>
              <a:rPr sz="3600"/>
              <a:t>Содержание</a:t>
            </a:r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1" name="object 4"/>
          <p:cNvSpPr/>
          <p:nvPr/>
        </p:nvSpPr>
        <p:spPr>
          <a:xfrm>
            <a:off x="2712973" y="964069"/>
            <a:ext cx="5664708" cy="768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3"/>
          <p:cNvSpPr/>
          <p:nvPr/>
        </p:nvSpPr>
        <p:spPr>
          <a:xfrm>
            <a:off x="2772155" y="1054608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0"/>
          <p:cNvSpPr txBox="1"/>
          <p:nvPr/>
        </p:nvSpPr>
        <p:spPr>
          <a:xfrm>
            <a:off x="2851530" y="1245895"/>
            <a:ext cx="12573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8" name="object 24"/>
          <p:cNvSpPr txBox="1"/>
          <p:nvPr/>
        </p:nvSpPr>
        <p:spPr>
          <a:xfrm>
            <a:off x="3643376" y="1292733"/>
            <a:ext cx="5200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err="1">
                <a:solidFill>
                  <a:srgbClr val="AF1412"/>
                </a:solidFill>
                <a:latin typeface="Century Gothic"/>
                <a:cs typeface="Century Gothic"/>
              </a:rPr>
              <a:t>Обзор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49" name="object 25"/>
          <p:cNvSpPr txBox="1"/>
          <p:nvPr/>
        </p:nvSpPr>
        <p:spPr>
          <a:xfrm>
            <a:off x="8042275" y="1315914"/>
            <a:ext cx="1111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>
                <a:solidFill>
                  <a:srgbClr val="AF1412"/>
                </a:solidFill>
                <a:latin typeface="Century Gothic"/>
                <a:cs typeface="Century Gothic"/>
              </a:rPr>
              <a:t>5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7" name="object 5"/>
          <p:cNvSpPr/>
          <p:nvPr/>
        </p:nvSpPr>
        <p:spPr>
          <a:xfrm>
            <a:off x="2772917" y="1047750"/>
            <a:ext cx="5544820" cy="647700"/>
          </a:xfrm>
          <a:custGeom>
            <a:avLst/>
            <a:gdLst/>
            <a:ahLst/>
            <a:cxnLst/>
            <a:rect l="l" t="t" r="r" b="b"/>
            <a:pathLst>
              <a:path w="5544820" h="647700">
                <a:moveTo>
                  <a:pt x="0" y="647700"/>
                </a:moveTo>
                <a:lnTo>
                  <a:pt x="5544311" y="647700"/>
                </a:lnTo>
                <a:lnTo>
                  <a:pt x="5544311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9050">
            <a:solidFill>
              <a:srgbClr val="AF14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5"/>
          <p:cNvSpPr/>
          <p:nvPr/>
        </p:nvSpPr>
        <p:spPr>
          <a:xfrm>
            <a:off x="2772155" y="1923288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A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7"/>
          <p:cNvSpPr/>
          <p:nvPr/>
        </p:nvSpPr>
        <p:spPr>
          <a:xfrm>
            <a:off x="2772917" y="1924050"/>
            <a:ext cx="5544820" cy="649605"/>
          </a:xfrm>
          <a:custGeom>
            <a:avLst/>
            <a:gdLst/>
            <a:ahLst/>
            <a:cxnLst/>
            <a:rect l="l" t="t" r="r" b="b"/>
            <a:pathLst>
              <a:path w="5544820" h="649605">
                <a:moveTo>
                  <a:pt x="0" y="649224"/>
                </a:moveTo>
                <a:lnTo>
                  <a:pt x="5544311" y="649224"/>
                </a:lnTo>
                <a:lnTo>
                  <a:pt x="5544311" y="0"/>
                </a:lnTo>
                <a:lnTo>
                  <a:pt x="0" y="0"/>
                </a:lnTo>
                <a:lnTo>
                  <a:pt x="0" y="649224"/>
                </a:lnTo>
                <a:close/>
              </a:path>
            </a:pathLst>
          </a:custGeom>
          <a:ln w="19050">
            <a:solidFill>
              <a:srgbClr val="EA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/>
          <p:cNvSpPr txBox="1"/>
          <p:nvPr/>
        </p:nvSpPr>
        <p:spPr>
          <a:xfrm>
            <a:off x="3647947" y="2197675"/>
            <a:ext cx="4127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err="1" smtClean="0">
                <a:solidFill>
                  <a:srgbClr val="EA6212"/>
                </a:solidFill>
                <a:latin typeface="Century Gothic"/>
                <a:cs typeface="Century Gothic"/>
              </a:rPr>
              <a:t>Цел</a:t>
            </a:r>
            <a:r>
              <a:rPr lang="ru-RU" sz="1200" b="1" smtClean="0">
                <a:solidFill>
                  <a:srgbClr val="EA6212"/>
                </a:solidFill>
                <a:latin typeface="Century Gothic"/>
                <a:cs typeface="Century Gothic"/>
              </a:rPr>
              <a:t>ь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4" name="object 27"/>
          <p:cNvSpPr txBox="1"/>
          <p:nvPr/>
        </p:nvSpPr>
        <p:spPr>
          <a:xfrm>
            <a:off x="8042275" y="2159952"/>
            <a:ext cx="1111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EA6212"/>
                </a:solidFill>
                <a:latin typeface="Century Gothic"/>
                <a:cs typeface="Century Gothic"/>
              </a:rPr>
              <a:t>6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55" name="object 17"/>
          <p:cNvSpPr/>
          <p:nvPr/>
        </p:nvSpPr>
        <p:spPr>
          <a:xfrm>
            <a:off x="2772155" y="2787395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6B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9"/>
          <p:cNvSpPr/>
          <p:nvPr/>
        </p:nvSpPr>
        <p:spPr>
          <a:xfrm>
            <a:off x="2772917" y="2788157"/>
            <a:ext cx="5544820" cy="654050"/>
          </a:xfrm>
          <a:custGeom>
            <a:avLst/>
            <a:gdLst/>
            <a:ahLst/>
            <a:cxnLst/>
            <a:rect l="l" t="t" r="r" b="b"/>
            <a:pathLst>
              <a:path w="5544820" h="654050">
                <a:moveTo>
                  <a:pt x="0" y="653795"/>
                </a:moveTo>
                <a:lnTo>
                  <a:pt x="5544311" y="653795"/>
                </a:lnTo>
                <a:lnTo>
                  <a:pt x="5544311" y="0"/>
                </a:lnTo>
                <a:lnTo>
                  <a:pt x="0" y="0"/>
                </a:lnTo>
                <a:lnTo>
                  <a:pt x="0" y="653795"/>
                </a:lnTo>
                <a:close/>
              </a:path>
            </a:pathLst>
          </a:custGeom>
          <a:ln w="19050">
            <a:solidFill>
              <a:srgbClr val="E6B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8"/>
          <p:cNvSpPr txBox="1"/>
          <p:nvPr/>
        </p:nvSpPr>
        <p:spPr>
          <a:xfrm>
            <a:off x="3647947" y="3031557"/>
            <a:ext cx="654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>
                <a:solidFill>
                  <a:srgbClr val="E6B729"/>
                </a:solidFill>
                <a:latin typeface="Century Gothic"/>
                <a:cs typeface="Century Gothic"/>
              </a:rPr>
              <a:t>Условия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9" name="object 29"/>
          <p:cNvSpPr txBox="1"/>
          <p:nvPr/>
        </p:nvSpPr>
        <p:spPr>
          <a:xfrm>
            <a:off x="8047278" y="3031557"/>
            <a:ext cx="1111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>
                <a:solidFill>
                  <a:srgbClr val="E6B729"/>
                </a:solidFill>
                <a:latin typeface="Century Gothic"/>
                <a:cs typeface="Century Gothic"/>
              </a:rPr>
              <a:t>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0" name="object 19"/>
          <p:cNvSpPr/>
          <p:nvPr/>
        </p:nvSpPr>
        <p:spPr>
          <a:xfrm>
            <a:off x="2772155" y="3651503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6AA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2"/>
          <p:cNvSpPr txBox="1"/>
          <p:nvPr/>
        </p:nvSpPr>
        <p:spPr>
          <a:xfrm>
            <a:off x="2851530" y="2974996"/>
            <a:ext cx="1257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4" name="object 21"/>
          <p:cNvSpPr txBox="1"/>
          <p:nvPr/>
        </p:nvSpPr>
        <p:spPr>
          <a:xfrm>
            <a:off x="2851530" y="2110507"/>
            <a:ext cx="1257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2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6" name="object 23"/>
          <p:cNvSpPr txBox="1"/>
          <p:nvPr/>
        </p:nvSpPr>
        <p:spPr>
          <a:xfrm>
            <a:off x="2851530" y="3839384"/>
            <a:ext cx="1257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4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7" name="object 31"/>
          <p:cNvSpPr txBox="1"/>
          <p:nvPr/>
        </p:nvSpPr>
        <p:spPr>
          <a:xfrm>
            <a:off x="3643376" y="3883782"/>
            <a:ext cx="3537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Определение порядка работы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68" name="object 11"/>
          <p:cNvSpPr/>
          <p:nvPr/>
        </p:nvSpPr>
        <p:spPr>
          <a:xfrm>
            <a:off x="2772917" y="3652265"/>
            <a:ext cx="5544820" cy="647700"/>
          </a:xfrm>
          <a:custGeom>
            <a:avLst/>
            <a:gdLst/>
            <a:ahLst/>
            <a:cxnLst/>
            <a:rect l="l" t="t" r="r" b="b"/>
            <a:pathLst>
              <a:path w="5544820" h="647700">
                <a:moveTo>
                  <a:pt x="0" y="647700"/>
                </a:moveTo>
                <a:lnTo>
                  <a:pt x="5544311" y="647700"/>
                </a:lnTo>
                <a:lnTo>
                  <a:pt x="5544311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9050">
            <a:solidFill>
              <a:srgbClr val="6AAC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30"/>
          <p:cNvSpPr txBox="1"/>
          <p:nvPr/>
        </p:nvSpPr>
        <p:spPr>
          <a:xfrm>
            <a:off x="7993835" y="3862893"/>
            <a:ext cx="18732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10</a:t>
            </a:r>
            <a:endParaRPr sz="1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95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95500" y="209550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err="1" smtClean="0"/>
              <a:t>Коллаборация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3" y="1016041"/>
            <a:ext cx="2983753" cy="3436147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3173826" y="549640"/>
            <a:ext cx="28787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sz="1200" b="1" kern="0" dirty="0" smtClean="0"/>
              <a:t>(разработчик или принимает приглашение или его отклоняет)</a:t>
            </a:r>
            <a:endParaRPr lang="ru-RU" sz="1200" b="1" kern="0" dirty="0"/>
          </a:p>
        </p:txBody>
      </p:sp>
    </p:spTree>
    <p:extLst>
      <p:ext uri="{BB962C8B-B14F-4D97-AF65-F5344CB8AC3E}">
        <p14:creationId xmlns:p14="http://schemas.microsoft.com/office/powerpoint/2010/main" val="36999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ru-RU" b="1" dirty="0"/>
              <a:t>Н</a:t>
            </a:r>
            <a:r>
              <a:rPr lang="ru-RU" b="1" dirty="0" smtClean="0"/>
              <a:t>астройки 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 (Branch </a:t>
            </a:r>
            <a:r>
              <a:rPr lang="en-US" b="1" dirty="0"/>
              <a:t>protection)</a:t>
            </a:r>
            <a:br>
              <a:rPr lang="en-US" b="1" dirty="0"/>
            </a:b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62630" y="4750027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62" y="1352550"/>
            <a:ext cx="6183024" cy="2286066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1514093" y="3812954"/>
            <a:ext cx="352196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sz="1200" b="1" kern="0" dirty="0" smtClean="0"/>
              <a:t>Из опций выбираем – </a:t>
            </a:r>
            <a:r>
              <a:rPr lang="en-US" sz="1200" b="1" kern="0" dirty="0" smtClean="0"/>
              <a:t>New branch ruleset</a:t>
            </a:r>
            <a:endParaRPr lang="ru-RU" sz="1200" b="1" kern="0" dirty="0"/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3645599" y="887007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</p:spTree>
    <p:extLst>
      <p:ext uri="{BB962C8B-B14F-4D97-AF65-F5344CB8AC3E}">
        <p14:creationId xmlns:p14="http://schemas.microsoft.com/office/powerpoint/2010/main" val="20267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514093" y="1173074"/>
            <a:ext cx="629640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Ниже представлены настройки, по которым: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559097" y="1925419"/>
            <a:ext cx="6296402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Защищается основная ветка (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main);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(создатель удаленного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может делать прямые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пулл-реквесты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в защищённую ветку;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Никто не может пушить изменения в защищаемую ветку (на уделённом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репозитории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без разрешения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Никто не может делать слияние веток (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мердж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без </a:t>
            </a:r>
            <a:r>
              <a:rPr lang="en-US" sz="1400" dirty="0">
                <a:solidFill>
                  <a:srgbClr val="FFFFFF"/>
                </a:solidFill>
                <a:latin typeface="Century Gothic"/>
                <a:cs typeface="Century Gothic"/>
              </a:rPr>
              <a:t>approve 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merge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История чистая и безопасная.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80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6" y="205074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21377" y="1070803"/>
            <a:ext cx="629640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Создание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CODEOWNERS: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583636" y="1507329"/>
            <a:ext cx="629640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В корне </a:t>
            </a:r>
            <a:r>
              <a:rPr lang="ru-RU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 создаётся файл: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42" y="1895162"/>
            <a:ext cx="1625684" cy="311166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592963" y="2330102"/>
            <a:ext cx="62964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С содержимым (имя в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 </a:t>
            </a: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владельца удалённого </a:t>
            </a:r>
            <a:r>
              <a:rPr lang="ru-RU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):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0" y="3007875"/>
            <a:ext cx="1591868" cy="325876"/>
          </a:xfrm>
          <a:prstGeom prst="rect">
            <a:avLst/>
          </a:prstGeom>
        </p:spPr>
      </p:pic>
      <p:sp>
        <p:nvSpPr>
          <p:cNvPr id="18" name="object 12"/>
          <p:cNvSpPr txBox="1"/>
          <p:nvPr/>
        </p:nvSpPr>
        <p:spPr>
          <a:xfrm>
            <a:off x="1636356" y="3651723"/>
            <a:ext cx="6296402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buAutoNum type="arabicParenR"/>
            </a:pP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Только владелец может утверждать изменения;</a:t>
            </a:r>
          </a:p>
          <a:p>
            <a:pPr marL="12700" algn="just"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2) 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 </a:t>
            </a:r>
            <a:r>
              <a:rPr lang="ru-RU" dirty="0" smtClean="0">
                <a:solidFill>
                  <a:srgbClr val="FFFFFF"/>
                </a:solidFill>
                <a:latin typeface="Century Gothic"/>
                <a:cs typeface="Century Gothic"/>
              </a:rPr>
              <a:t>автоматически </a:t>
            </a:r>
            <a:r>
              <a:rPr lang="ru-RU" dirty="0">
                <a:solidFill>
                  <a:srgbClr val="FFFFFF"/>
                </a:solidFill>
                <a:latin typeface="Century Gothic"/>
                <a:cs typeface="Century Gothic"/>
              </a:rPr>
              <a:t>потребует твой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review.  </a:t>
            </a:r>
            <a:endParaRPr lang="ru-RU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55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33" y="876860"/>
            <a:ext cx="3551697" cy="38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89" y="918972"/>
            <a:ext cx="3633786" cy="37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94" y="1128641"/>
            <a:ext cx="3660975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Настройки </a:t>
            </a:r>
            <a:r>
              <a:rPr lang="ru-RU" b="1" dirty="0" smtClean="0"/>
              <a:t>правил безопасности для </a:t>
            </a:r>
            <a:r>
              <a:rPr lang="ru-RU" b="1" dirty="0" err="1" smtClean="0"/>
              <a:t>репозитория</a:t>
            </a:r>
            <a:r>
              <a:rPr lang="ru-RU" b="1" dirty="0" smtClean="0"/>
              <a:t> в </a:t>
            </a:r>
            <a:r>
              <a:rPr lang="en-US" b="1" dirty="0" smtClean="0"/>
              <a:t>GitHub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514093" y="1173074"/>
            <a:ext cx="629640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 настройкам: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548765" y="1763719"/>
            <a:ext cx="6296402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Защищается основная ветка (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main)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статус - активный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Никто кроме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не может удалить что-либо в удалённом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репозитории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Достаточно одного разрешения от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на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мердж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веток в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пулл-реквесте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разработчика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Если </a:t>
            </a:r>
            <a:r>
              <a:rPr lang="ru-RU" sz="1400" dirty="0">
                <a:solidFill>
                  <a:srgbClr val="FFFFFF"/>
                </a:solidFill>
                <a:latin typeface="Century Gothic"/>
                <a:cs typeface="Century Gothic"/>
              </a:rPr>
              <a:t>в PR добавили новые </a:t>
            </a:r>
            <a:r>
              <a:rPr lang="ru-RU"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коммиты</a:t>
            </a:r>
            <a:r>
              <a:rPr lang="ru-RU" sz="1400" dirty="0">
                <a:solidFill>
                  <a:srgbClr val="FFFFFF"/>
                </a:solidFill>
                <a:latin typeface="Century Gothic"/>
                <a:cs typeface="Century Gothic"/>
              </a:rPr>
              <a:t> — 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разрешение (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approve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сбрасывается и требуется новое от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Требуется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от владельца удаленного 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);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Разрешённый метод слияния 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“Merge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Squash”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обеспечивает быстрое и безопасное слияние;</a:t>
            </a:r>
          </a:p>
          <a:p>
            <a:pPr marL="469900" indent="-457200" algn="just">
              <a:lnSpc>
                <a:spcPct val="100000"/>
              </a:lnSpc>
              <a:buAutoNum type="arabicParenR"/>
            </a:pP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Отключает принудительное перезаписывание истории </a:t>
            </a:r>
            <a:r>
              <a:rPr lang="en-US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r>
              <a:rPr lang="ru-RU"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24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407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0187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423799" y="1433240"/>
            <a:ext cx="629640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Проверяем наличие ключей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файлы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id_rsa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id_rsa.pub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или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id_ed25519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id_ed25519.pub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bject 10"/>
          <p:cNvSpPr txBox="1">
            <a:spLocks/>
          </p:cNvSpPr>
          <p:nvPr/>
        </p:nvSpPr>
        <p:spPr>
          <a:xfrm>
            <a:off x="3581400" y="594574"/>
            <a:ext cx="18013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02971"/>
            <a:ext cx="6463669" cy="977325"/>
          </a:xfrm>
          <a:prstGeom prst="rect">
            <a:avLst/>
          </a:prstGeom>
        </p:spPr>
      </p:pic>
      <p:sp>
        <p:nvSpPr>
          <p:cNvPr id="27" name="object 12"/>
          <p:cNvSpPr txBox="1"/>
          <p:nvPr/>
        </p:nvSpPr>
        <p:spPr>
          <a:xfrm>
            <a:off x="1786900" y="3074397"/>
            <a:ext cx="629640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Пары ключей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ed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25519 (публичного и приватного для доступа 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нет, поэтому их необходимо сгенерировать..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460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5394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377703" y="1196974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Производим генерацию необходимых ключей:</a:t>
            </a:r>
          </a:p>
        </p:txBody>
      </p:sp>
      <p:sp>
        <p:nvSpPr>
          <p:cNvPr id="20" name="object 10"/>
          <p:cNvSpPr txBox="1">
            <a:spLocks/>
          </p:cNvSpPr>
          <p:nvPr/>
        </p:nvSpPr>
        <p:spPr>
          <a:xfrm>
            <a:off x="3581400" y="594574"/>
            <a:ext cx="18013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13" y="1583830"/>
            <a:ext cx="6340441" cy="23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32" y="2002536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363" rIns="0" bIns="0" rtlCol="0">
            <a:spAutoFit/>
          </a:bodyPr>
          <a:lstStyle/>
          <a:p>
            <a:pPr marL="1263015">
              <a:lnSpc>
                <a:spcPct val="100000"/>
              </a:lnSpc>
            </a:pPr>
            <a:r>
              <a:rPr sz="3600"/>
              <a:t>Содержание</a:t>
            </a:r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7104" y="1011910"/>
            <a:ext cx="5664708" cy="7681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2917" y="1047750"/>
            <a:ext cx="5544820" cy="647700"/>
          </a:xfrm>
          <a:custGeom>
            <a:avLst/>
            <a:gdLst/>
            <a:ahLst/>
            <a:cxnLst/>
            <a:rect l="l" t="t" r="r" b="b"/>
            <a:pathLst>
              <a:path w="5544820" h="647700">
                <a:moveTo>
                  <a:pt x="0" y="647700"/>
                </a:moveTo>
                <a:lnTo>
                  <a:pt x="5544311" y="647700"/>
                </a:lnTo>
                <a:lnTo>
                  <a:pt x="5544311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9050">
            <a:solidFill>
              <a:srgbClr val="AF14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1888223"/>
            <a:ext cx="5664708" cy="769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2917" y="1924050"/>
            <a:ext cx="5544820" cy="649605"/>
          </a:xfrm>
          <a:custGeom>
            <a:avLst/>
            <a:gdLst/>
            <a:ahLst/>
            <a:cxnLst/>
            <a:rect l="l" t="t" r="r" b="b"/>
            <a:pathLst>
              <a:path w="5544820" h="649605">
                <a:moveTo>
                  <a:pt x="0" y="649224"/>
                </a:moveTo>
                <a:lnTo>
                  <a:pt x="5544311" y="649224"/>
                </a:lnTo>
                <a:lnTo>
                  <a:pt x="5544311" y="0"/>
                </a:lnTo>
                <a:lnTo>
                  <a:pt x="0" y="0"/>
                </a:lnTo>
                <a:lnTo>
                  <a:pt x="0" y="649224"/>
                </a:lnTo>
                <a:close/>
              </a:path>
            </a:pathLst>
          </a:custGeom>
          <a:ln w="19050">
            <a:solidFill>
              <a:srgbClr val="EA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7104" y="2752356"/>
            <a:ext cx="5664708" cy="774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2917" y="2788157"/>
            <a:ext cx="5544820" cy="654050"/>
          </a:xfrm>
          <a:custGeom>
            <a:avLst/>
            <a:gdLst/>
            <a:ahLst/>
            <a:cxnLst/>
            <a:rect l="l" t="t" r="r" b="b"/>
            <a:pathLst>
              <a:path w="5544820" h="654050">
                <a:moveTo>
                  <a:pt x="0" y="653795"/>
                </a:moveTo>
                <a:lnTo>
                  <a:pt x="5544311" y="653795"/>
                </a:lnTo>
                <a:lnTo>
                  <a:pt x="5544311" y="0"/>
                </a:lnTo>
                <a:lnTo>
                  <a:pt x="0" y="0"/>
                </a:lnTo>
                <a:lnTo>
                  <a:pt x="0" y="653795"/>
                </a:lnTo>
                <a:close/>
              </a:path>
            </a:pathLst>
          </a:custGeom>
          <a:ln w="19050">
            <a:solidFill>
              <a:srgbClr val="E6B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2917" y="3652265"/>
            <a:ext cx="5544820" cy="653288"/>
          </a:xfrm>
          <a:custGeom>
            <a:avLst/>
            <a:gdLst/>
            <a:ahLst/>
            <a:cxnLst/>
            <a:rect l="l" t="t" r="r" b="b"/>
            <a:pathLst>
              <a:path w="5544820" h="792479">
                <a:moveTo>
                  <a:pt x="0" y="792480"/>
                </a:moveTo>
                <a:lnTo>
                  <a:pt x="5544311" y="792480"/>
                </a:lnTo>
                <a:lnTo>
                  <a:pt x="554431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50">
            <a:solidFill>
              <a:srgbClr val="6AAC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6248" y="1028712"/>
            <a:ext cx="754379" cy="7558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72155" y="1054608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46248" y="1897392"/>
            <a:ext cx="754379" cy="7558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72155" y="1923288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A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46248" y="2761500"/>
            <a:ext cx="754379" cy="7558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72155" y="2787395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6B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6248" y="3625596"/>
            <a:ext cx="754379" cy="7558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72155" y="3651503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6AA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83204" y="1255035"/>
            <a:ext cx="2762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4.1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77108" y="2130319"/>
            <a:ext cx="2762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>
                <a:latin typeface="Century Gothic"/>
                <a:cs typeface="Century Gothic"/>
              </a:rPr>
              <a:t>4.2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83204" y="3005522"/>
            <a:ext cx="2762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Century Gothic"/>
                <a:cs typeface="Century Gothic"/>
              </a:rPr>
              <a:t>4.3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96794" y="3856351"/>
            <a:ext cx="2508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sz="1400" b="1" dirty="0">
                <a:latin typeface="Century Gothic"/>
                <a:cs typeface="Century Gothic"/>
              </a:rPr>
              <a:t>4.4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47947" y="1315914"/>
            <a:ext cx="397205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Ключевые этапы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67268" y="1315914"/>
            <a:ext cx="20746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11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56202" y="2180530"/>
            <a:ext cx="381139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Создание удалённого </a:t>
            </a:r>
            <a:r>
              <a:rPr lang="ru-RU" sz="1200" b="1" dirty="0" err="1" smtClean="0">
                <a:solidFill>
                  <a:srgbClr val="EA6212"/>
                </a:solidFill>
                <a:latin typeface="Century Gothic"/>
                <a:cs typeface="Century Gothic"/>
              </a:rPr>
              <a:t>репозитория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72323" y="2180530"/>
            <a:ext cx="1962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1</a:t>
            </a:r>
            <a:r>
              <a:rPr lang="ru-RU"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2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47947" y="3031557"/>
            <a:ext cx="331660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err="1" smtClean="0">
                <a:solidFill>
                  <a:srgbClr val="E6B729"/>
                </a:solidFill>
                <a:latin typeface="Century Gothic"/>
                <a:cs typeface="Century Gothic"/>
              </a:rPr>
              <a:t>Коллаборация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67268" y="3031557"/>
            <a:ext cx="1962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E6B729"/>
                </a:solidFill>
                <a:latin typeface="Century Gothic"/>
                <a:cs typeface="Century Gothic"/>
              </a:rPr>
              <a:t>1</a:t>
            </a:r>
            <a:r>
              <a:rPr lang="ru-RU" sz="1200" b="1" dirty="0" smtClean="0">
                <a:solidFill>
                  <a:srgbClr val="E6B729"/>
                </a:solidFill>
                <a:latin typeface="Century Gothic"/>
                <a:cs typeface="Century Gothic"/>
              </a:rPr>
              <a:t>3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56076" y="3914791"/>
            <a:ext cx="38868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Настройка правил безопасности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70825" y="3914791"/>
            <a:ext cx="34691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lang="ru-RU"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21</a:t>
            </a:r>
            <a:endParaRPr sz="1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5717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76400" y="1072899"/>
            <a:ext cx="54430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Добавляем публичный ключ в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20" name="object 10"/>
          <p:cNvSpPr txBox="1">
            <a:spLocks/>
          </p:cNvSpPr>
          <p:nvPr/>
        </p:nvSpPr>
        <p:spPr>
          <a:xfrm>
            <a:off x="3581400" y="594574"/>
            <a:ext cx="18013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42" y="1538478"/>
            <a:ext cx="5783211" cy="26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5717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76400" y="1072899"/>
            <a:ext cx="54430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Добавляем публичный ключ в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20" name="object 10"/>
          <p:cNvSpPr txBox="1">
            <a:spLocks/>
          </p:cNvSpPr>
          <p:nvPr/>
        </p:nvSpPr>
        <p:spPr>
          <a:xfrm>
            <a:off x="3581400" y="594574"/>
            <a:ext cx="18013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10301"/>
            <a:ext cx="5934274" cy="24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2114550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377703" y="1196974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Проверяем доступ к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20" name="object 10"/>
          <p:cNvSpPr txBox="1">
            <a:spLocks/>
          </p:cNvSpPr>
          <p:nvPr/>
        </p:nvSpPr>
        <p:spPr>
          <a:xfrm>
            <a:off x="3581400" y="594574"/>
            <a:ext cx="18013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97" y="1856157"/>
            <a:ext cx="7571999" cy="1116031"/>
          </a:xfrm>
          <a:prstGeom prst="rect">
            <a:avLst/>
          </a:prstGeom>
        </p:spPr>
      </p:pic>
      <p:sp>
        <p:nvSpPr>
          <p:cNvPr id="16" name="object 12"/>
          <p:cNvSpPr txBox="1"/>
          <p:nvPr/>
        </p:nvSpPr>
        <p:spPr>
          <a:xfrm>
            <a:off x="1463234" y="3298664"/>
            <a:ext cx="670559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Доступ 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есть (если доступа нет, регенерируем ключи и пробуем снова).</a:t>
            </a:r>
          </a:p>
        </p:txBody>
      </p:sp>
    </p:spTree>
    <p:extLst>
      <p:ext uri="{BB962C8B-B14F-4D97-AF65-F5344CB8AC3E}">
        <p14:creationId xmlns:p14="http://schemas.microsoft.com/office/powerpoint/2010/main" val="328270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407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0187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717933" y="1527250"/>
            <a:ext cx="629640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Как и в варианте с разработчиком проверяем наличие ключей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 Для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Windows10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они должны находится по пути: </a:t>
            </a: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C:\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Users\a1\.</a:t>
            </a:r>
            <a:r>
              <a:rPr lang="en-US" sz="2000" dirty="0">
                <a:solidFill>
                  <a:srgbClr val="FFFFFF"/>
                </a:solidFill>
                <a:latin typeface="Century Gothic"/>
                <a:cs typeface="Century Gothic"/>
              </a:rPr>
              <a:t>ssh\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файлы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id_rsa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id_rsa.pub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или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id_ed25519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и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id_ed25519.pub</a:t>
            </a:r>
            <a:r>
              <a:rPr kumimoji="0" lang="ru-RU" altLang="ru-RU" sz="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767527" y="2840296"/>
            <a:ext cx="629640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Пары ключей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ed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25519 (публичного и приватного для доступа 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нет, поэтому их необходимо сгенерировать.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</a:t>
            </a:r>
          </a:p>
        </p:txBody>
      </p:sp>
      <p:sp>
        <p:nvSpPr>
          <p:cNvPr id="17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</p:spTree>
    <p:extLst>
      <p:ext uri="{BB962C8B-B14F-4D97-AF65-F5344CB8AC3E}">
        <p14:creationId xmlns:p14="http://schemas.microsoft.com/office/powerpoint/2010/main" val="18211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98" y="2135394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349289" y="1018583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Производим генерацию необходимых ключей:</a:t>
            </a: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50" y="1401344"/>
            <a:ext cx="4951569" cy="31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053" y="2137977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782386" y="1028262"/>
            <a:ext cx="604640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Копируем публичный ключ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всю строку):</a:t>
            </a: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99345"/>
            <a:ext cx="6878821" cy="9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053" y="2122854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sp>
        <p:nvSpPr>
          <p:cNvPr id="17" name="object 12"/>
          <p:cNvSpPr txBox="1"/>
          <p:nvPr/>
        </p:nvSpPr>
        <p:spPr>
          <a:xfrm>
            <a:off x="1836737" y="1019874"/>
            <a:ext cx="54430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Добавляем публичный ключ в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89" y="1414077"/>
            <a:ext cx="5661214" cy="30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053" y="2122854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97413"/>
            <a:ext cx="6553593" cy="27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053" y="2122854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доступа к </a:t>
            </a:r>
            <a:r>
              <a:rPr lang="en-US" b="1" dirty="0" smtClean="0"/>
              <a:t>GitHub </a:t>
            </a:r>
            <a:r>
              <a:rPr lang="ru-RU" b="1" dirty="0" smtClean="0"/>
              <a:t>по ключу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sp>
        <p:nvSpPr>
          <p:cNvPr id="16" name="object 12"/>
          <p:cNvSpPr txBox="1"/>
          <p:nvPr/>
        </p:nvSpPr>
        <p:spPr>
          <a:xfrm>
            <a:off x="1377703" y="1196974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Проверяем доступ к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96" y="1757210"/>
            <a:ext cx="7045687" cy="555654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463234" y="3298664"/>
            <a:ext cx="670559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Доступ по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SSH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есть (если доступа нет, регенерируем ключи и пробуем снова).</a:t>
            </a:r>
          </a:p>
        </p:txBody>
      </p:sp>
    </p:spTree>
    <p:extLst>
      <p:ext uri="{BB962C8B-B14F-4D97-AF65-F5344CB8AC3E}">
        <p14:creationId xmlns:p14="http://schemas.microsoft.com/office/powerpoint/2010/main" val="940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</a:t>
            </a:r>
            <a:r>
              <a:rPr lang="en-US" b="1" dirty="0" err="1" smtClean="0"/>
              <a:t>Git</a:t>
            </a:r>
            <a:r>
              <a:rPr lang="ru-RU" b="1" dirty="0" smtClean="0"/>
              <a:t> (</a:t>
            </a:r>
            <a:r>
              <a:rPr lang="en-US" b="1" dirty="0" smtClean="0"/>
              <a:t>.</a:t>
            </a:r>
            <a:r>
              <a:rPr lang="en-US" b="1" dirty="0" err="1" smtClean="0"/>
              <a:t>gitconfig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733800" y="594574"/>
            <a:ext cx="164896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</a:t>
            </a:r>
            <a:r>
              <a:rPr lang="ru-RU" sz="1200" b="1" kern="0" dirty="0" err="1" smtClean="0"/>
              <a:t>ревьювер</a:t>
            </a:r>
            <a:r>
              <a:rPr lang="ru-RU" sz="1200" b="1" kern="0" dirty="0" smtClean="0"/>
              <a:t>)</a:t>
            </a:r>
            <a:endParaRPr lang="ru-RU" sz="1200" b="1" kern="0" dirty="0"/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Конфигурируем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gitconfig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следующими командами:</a:t>
            </a:r>
          </a:p>
        </p:txBody>
      </p:sp>
      <p:sp>
        <p:nvSpPr>
          <p:cNvPr id="18" name="object 12"/>
          <p:cNvSpPr txBox="1"/>
          <p:nvPr/>
        </p:nvSpPr>
        <p:spPr>
          <a:xfrm>
            <a:off x="1040082" y="1532858"/>
            <a:ext cx="7507992" cy="73866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git</a:t>
            </a:r>
            <a:r>
              <a:rPr lang="ru-RU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err="1" smtClean="0">
                <a:latin typeface="Century Gothic"/>
                <a:cs typeface="Century Gothic"/>
              </a:rPr>
              <a:t>config</a:t>
            </a:r>
            <a:r>
              <a:rPr lang="en-US" sz="1600" dirty="0" smtClean="0">
                <a:latin typeface="Century Gothic"/>
                <a:cs typeface="Century Gothic"/>
              </a:rPr>
              <a:t> --global user.name “</a:t>
            </a:r>
            <a:r>
              <a:rPr lang="en-US" sz="1600" dirty="0" err="1" smtClean="0">
                <a:latin typeface="Century Gothic"/>
                <a:cs typeface="Century Gothic"/>
              </a:rPr>
              <a:t>KirillZhul</a:t>
            </a:r>
            <a:r>
              <a:rPr lang="en-US" sz="1600" dirty="0" smtClean="0">
                <a:latin typeface="Century Gothic"/>
                <a:cs typeface="Century Gothic"/>
              </a:rPr>
              <a:t>”</a:t>
            </a:r>
          </a:p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err="1" smtClean="0">
                <a:latin typeface="Century Gothic"/>
                <a:cs typeface="Century Gothic"/>
              </a:rPr>
              <a:t>config</a:t>
            </a:r>
            <a:r>
              <a:rPr lang="en-US" sz="1600" dirty="0" smtClean="0">
                <a:latin typeface="Century Gothic"/>
                <a:cs typeface="Century Gothic"/>
              </a:rPr>
              <a:t> --global </a:t>
            </a:r>
            <a:r>
              <a:rPr lang="en-US" sz="1600" dirty="0" err="1" smtClean="0">
                <a:latin typeface="Century Gothic"/>
                <a:cs typeface="Century Gothic"/>
              </a:rPr>
              <a:t>user.email</a:t>
            </a:r>
            <a:r>
              <a:rPr lang="en-US" sz="1600" dirty="0" smtClean="0">
                <a:latin typeface="Century Gothic"/>
                <a:cs typeface="Century Gothic"/>
              </a:rPr>
              <a:t> “my_179@mail.ru”</a:t>
            </a:r>
          </a:p>
          <a:p>
            <a:pPr marL="12700" algn="just">
              <a:lnSpc>
                <a:spcPct val="100000"/>
              </a:lnSpc>
            </a:pPr>
            <a:r>
              <a:rPr lang="en-US" sz="1600" dirty="0" err="1">
                <a:latin typeface="Century Gothic"/>
                <a:cs typeface="Century Gothic"/>
              </a:rPr>
              <a:t>git</a:t>
            </a:r>
            <a:r>
              <a:rPr lang="en-US" sz="1600" dirty="0">
                <a:latin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cs typeface="Century Gothic"/>
              </a:rPr>
              <a:t>config</a:t>
            </a:r>
            <a:r>
              <a:rPr lang="en-US" sz="1600" dirty="0">
                <a:latin typeface="Century Gothic"/>
                <a:cs typeface="Century Gothic"/>
              </a:rPr>
              <a:t> --global </a:t>
            </a:r>
            <a:r>
              <a:rPr lang="en-US" sz="1600" dirty="0" err="1">
                <a:latin typeface="Century Gothic"/>
                <a:cs typeface="Century Gothic"/>
              </a:rPr>
              <a:t>alias.history</a:t>
            </a:r>
            <a:r>
              <a:rPr lang="en-US" sz="1600" dirty="0">
                <a:latin typeface="Century Gothic"/>
                <a:cs typeface="Century Gothic"/>
              </a:rPr>
              <a:t> "log --graph --</a:t>
            </a:r>
            <a:r>
              <a:rPr lang="en-US" sz="1600" dirty="0" err="1">
                <a:latin typeface="Century Gothic"/>
                <a:cs typeface="Century Gothic"/>
              </a:rPr>
              <a:t>oneline</a:t>
            </a:r>
            <a:r>
              <a:rPr lang="en-US" sz="1600" dirty="0">
                <a:latin typeface="Century Gothic"/>
                <a:cs typeface="Century Gothic"/>
              </a:rPr>
              <a:t> --decorate --all</a:t>
            </a:r>
            <a:r>
              <a:rPr lang="en-US" sz="1600" dirty="0" smtClean="0">
                <a:latin typeface="Century Gothic"/>
                <a:cs typeface="Century Gothic"/>
              </a:rPr>
              <a:t>"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71" y="2434151"/>
            <a:ext cx="4672722" cy="22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" y="1961362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363" rIns="0" bIns="0" rtlCol="0">
            <a:spAutoFit/>
          </a:bodyPr>
          <a:lstStyle/>
          <a:p>
            <a:pPr marL="1263015">
              <a:lnSpc>
                <a:spcPct val="100000"/>
              </a:lnSpc>
            </a:pPr>
            <a:r>
              <a:rPr sz="3600"/>
              <a:t>Содержание</a:t>
            </a:r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7104" y="1011923"/>
            <a:ext cx="5664708" cy="879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2917" y="1047750"/>
            <a:ext cx="5544820" cy="794765"/>
          </a:xfrm>
          <a:custGeom>
            <a:avLst/>
            <a:gdLst/>
            <a:ahLst/>
            <a:cxnLst/>
            <a:rect l="l" t="t" r="r" b="b"/>
            <a:pathLst>
              <a:path w="5544820" h="759460">
                <a:moveTo>
                  <a:pt x="0" y="758951"/>
                </a:moveTo>
                <a:lnTo>
                  <a:pt x="5544311" y="758951"/>
                </a:lnTo>
                <a:lnTo>
                  <a:pt x="554431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19050">
            <a:solidFill>
              <a:srgbClr val="AF14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7104" y="1961362"/>
            <a:ext cx="5664708" cy="7681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2917" y="1997201"/>
            <a:ext cx="5544820" cy="647700"/>
          </a:xfrm>
          <a:custGeom>
            <a:avLst/>
            <a:gdLst/>
            <a:ahLst/>
            <a:cxnLst/>
            <a:rect l="l" t="t" r="r" b="b"/>
            <a:pathLst>
              <a:path w="5544820" h="647700">
                <a:moveTo>
                  <a:pt x="0" y="647700"/>
                </a:moveTo>
                <a:lnTo>
                  <a:pt x="5544311" y="647700"/>
                </a:lnTo>
                <a:lnTo>
                  <a:pt x="5544311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ln w="19050">
            <a:solidFill>
              <a:srgbClr val="EA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6248" y="1028712"/>
            <a:ext cx="754379" cy="7558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2155" y="1054608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46248" y="1964448"/>
            <a:ext cx="754379" cy="7558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2155" y="1990344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A6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05938" y="1257956"/>
            <a:ext cx="2508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sz="1400" b="1" spc="5">
                <a:latin typeface="Century Gothic"/>
                <a:cs typeface="Century Gothic"/>
              </a:rPr>
              <a:t>4</a:t>
            </a:r>
            <a:r>
              <a:rPr sz="1400" b="1">
                <a:latin typeface="Century Gothic"/>
                <a:cs typeface="Century Gothic"/>
              </a:rPr>
              <a:t>.5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94254" y="2186199"/>
            <a:ext cx="2762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5">
                <a:latin typeface="Century Gothic"/>
                <a:cs typeface="Century Gothic"/>
              </a:rPr>
              <a:t>4</a:t>
            </a:r>
            <a:r>
              <a:rPr sz="1400" b="1">
                <a:latin typeface="Century Gothic"/>
                <a:cs typeface="Century Gothic"/>
              </a:rPr>
              <a:t>.6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1917" y="1154660"/>
            <a:ext cx="37668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Настройка </a:t>
            </a:r>
            <a:r>
              <a:rPr lang="en-US" sz="1200" b="1" dirty="0" err="1" smtClean="0">
                <a:solidFill>
                  <a:srgbClr val="AF1412"/>
                </a:solidFill>
                <a:latin typeface="Century Gothic"/>
                <a:cs typeface="Century Gothic"/>
              </a:rPr>
              <a:t>Git</a:t>
            </a: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, доступа по </a:t>
            </a:r>
            <a:r>
              <a:rPr lang="en-US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SSH</a:t>
            </a: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, подготовка локальных директорий  и клонирование удалённого </a:t>
            </a:r>
            <a:r>
              <a:rPr lang="ru-RU" sz="1200" b="1" dirty="0" err="1" smtClean="0">
                <a:solidFill>
                  <a:srgbClr val="AF1412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 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51456" y="1352799"/>
            <a:ext cx="22783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lang="ru-RU" sz="1200" b="1" dirty="0" smtClean="0">
                <a:solidFill>
                  <a:srgbClr val="AF1412"/>
                </a:solidFill>
                <a:latin typeface="Century Gothic"/>
                <a:cs typeface="Century Gothic"/>
              </a:rPr>
              <a:t>28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43376" y="2269938"/>
            <a:ext cx="435762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Создание </a:t>
            </a:r>
            <a:r>
              <a:rPr lang="ru-RU"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веток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772917" y="2788157"/>
            <a:ext cx="5544820" cy="654050"/>
          </a:xfrm>
          <a:custGeom>
            <a:avLst/>
            <a:gdLst/>
            <a:ahLst/>
            <a:cxnLst/>
            <a:rect l="l" t="t" r="r" b="b"/>
            <a:pathLst>
              <a:path w="5544820" h="654050">
                <a:moveTo>
                  <a:pt x="0" y="653795"/>
                </a:moveTo>
                <a:lnTo>
                  <a:pt x="5544311" y="653795"/>
                </a:lnTo>
                <a:lnTo>
                  <a:pt x="5544311" y="0"/>
                </a:lnTo>
                <a:lnTo>
                  <a:pt x="0" y="0"/>
                </a:lnTo>
                <a:lnTo>
                  <a:pt x="0" y="653795"/>
                </a:lnTo>
                <a:close/>
              </a:path>
            </a:pathLst>
          </a:custGeom>
          <a:ln w="19050">
            <a:solidFill>
              <a:srgbClr val="E6B7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7"/>
          <p:cNvSpPr txBox="1"/>
          <p:nvPr/>
        </p:nvSpPr>
        <p:spPr>
          <a:xfrm>
            <a:off x="7967268" y="3031557"/>
            <a:ext cx="1962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E6B729"/>
                </a:solidFill>
                <a:latin typeface="Century Gothic"/>
                <a:cs typeface="Century Gothic"/>
              </a:rPr>
              <a:t>49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0" name="object 25"/>
          <p:cNvSpPr/>
          <p:nvPr/>
        </p:nvSpPr>
        <p:spPr>
          <a:xfrm>
            <a:off x="2772155" y="2787395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E6B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783204" y="3005522"/>
            <a:ext cx="2762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latin typeface="Century Gothic"/>
                <a:cs typeface="Century Gothic"/>
              </a:rPr>
              <a:t>4.</a:t>
            </a:r>
            <a:r>
              <a:rPr lang="ru-RU" sz="1400" b="1" dirty="0" smtClean="0">
                <a:latin typeface="Century Gothic"/>
                <a:cs typeface="Century Gothic"/>
              </a:rPr>
              <a:t>7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32" name="object 36"/>
          <p:cNvSpPr txBox="1"/>
          <p:nvPr/>
        </p:nvSpPr>
        <p:spPr>
          <a:xfrm>
            <a:off x="3647947" y="3031557"/>
            <a:ext cx="331660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E6B729"/>
                </a:solidFill>
                <a:latin typeface="Century Gothic"/>
                <a:cs typeface="Century Gothic"/>
              </a:rPr>
              <a:t>Работа с ветками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2772917" y="3652265"/>
            <a:ext cx="5544820" cy="693751"/>
          </a:xfrm>
          <a:custGeom>
            <a:avLst/>
            <a:gdLst/>
            <a:ahLst/>
            <a:cxnLst/>
            <a:rect l="l" t="t" r="r" b="b"/>
            <a:pathLst>
              <a:path w="5544820" h="792479">
                <a:moveTo>
                  <a:pt x="0" y="792480"/>
                </a:moveTo>
                <a:lnTo>
                  <a:pt x="5544311" y="792480"/>
                </a:lnTo>
                <a:lnTo>
                  <a:pt x="5544311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19050">
            <a:solidFill>
              <a:srgbClr val="6AAC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7"/>
          <p:cNvSpPr/>
          <p:nvPr/>
        </p:nvSpPr>
        <p:spPr>
          <a:xfrm>
            <a:off x="2772155" y="3651503"/>
            <a:ext cx="652780" cy="654050"/>
          </a:xfrm>
          <a:custGeom>
            <a:avLst/>
            <a:gdLst/>
            <a:ahLst/>
            <a:cxnLst/>
            <a:rect l="l" t="t" r="r" b="b"/>
            <a:pathLst>
              <a:path w="652779" h="654050">
                <a:moveTo>
                  <a:pt x="652272" y="0"/>
                </a:moveTo>
                <a:lnTo>
                  <a:pt x="0" y="0"/>
                </a:lnTo>
                <a:lnTo>
                  <a:pt x="0" y="653796"/>
                </a:lnTo>
                <a:lnTo>
                  <a:pt x="652272" y="0"/>
                </a:lnTo>
                <a:close/>
              </a:path>
            </a:pathLst>
          </a:custGeom>
          <a:solidFill>
            <a:srgbClr val="6AAC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656076" y="3914791"/>
            <a:ext cx="38868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Слияние веток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70825" y="3914791"/>
            <a:ext cx="34691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lang="ru-RU" sz="1200" b="1" dirty="0">
                <a:solidFill>
                  <a:srgbClr val="6AAC90"/>
                </a:solidFill>
                <a:latin typeface="Century Gothic"/>
                <a:cs typeface="Century Gothic"/>
              </a:rPr>
              <a:t>5</a:t>
            </a:r>
            <a:r>
              <a:rPr sz="1200" b="1" dirty="0" smtClean="0">
                <a:solidFill>
                  <a:srgbClr val="6AAC90"/>
                </a:solidFill>
                <a:latin typeface="Century Gothic"/>
                <a:cs typeface="Century Gothic"/>
              </a:rPr>
              <a:t>4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40" name="object 31"/>
          <p:cNvSpPr txBox="1"/>
          <p:nvPr/>
        </p:nvSpPr>
        <p:spPr>
          <a:xfrm>
            <a:off x="2796794" y="3856351"/>
            <a:ext cx="250825" cy="203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sz="1400" b="1" dirty="0" smtClean="0">
                <a:latin typeface="Century Gothic"/>
                <a:cs typeface="Century Gothic"/>
              </a:rPr>
              <a:t>4.</a:t>
            </a:r>
            <a:r>
              <a:rPr lang="ru-RU" sz="1400" b="1" dirty="0" smtClean="0">
                <a:latin typeface="Century Gothic"/>
                <a:cs typeface="Century Gothic"/>
              </a:rPr>
              <a:t>8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41" name="object 35"/>
          <p:cNvSpPr txBox="1"/>
          <p:nvPr/>
        </p:nvSpPr>
        <p:spPr>
          <a:xfrm>
            <a:off x="7949609" y="2250060"/>
            <a:ext cx="1962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200" b="1" dirty="0" smtClean="0">
                <a:solidFill>
                  <a:srgbClr val="EA6212"/>
                </a:solidFill>
                <a:latin typeface="Century Gothic"/>
                <a:cs typeface="Century Gothic"/>
              </a:rPr>
              <a:t>47</a:t>
            </a:r>
            <a:endParaRPr sz="1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Настройка </a:t>
            </a:r>
            <a:r>
              <a:rPr lang="en-US" b="1" dirty="0" err="1" smtClean="0"/>
              <a:t>Git</a:t>
            </a:r>
            <a:r>
              <a:rPr lang="ru-RU" b="1" dirty="0" smtClean="0"/>
              <a:t> (</a:t>
            </a:r>
            <a:r>
              <a:rPr lang="en-US" b="1" dirty="0" smtClean="0"/>
              <a:t>.</a:t>
            </a:r>
            <a:r>
              <a:rPr lang="en-US" b="1" dirty="0" err="1" smtClean="0"/>
              <a:t>gitconfig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3581400" y="609290"/>
            <a:ext cx="1905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200" b="1" kern="0" dirty="0" smtClean="0"/>
              <a:t>(делает разработчик)</a:t>
            </a:r>
            <a:endParaRPr lang="ru-RU" sz="1200" b="1" kern="0" dirty="0"/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Конфигурируем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gitconfig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следующими командами:</a:t>
            </a:r>
          </a:p>
        </p:txBody>
      </p:sp>
      <p:sp>
        <p:nvSpPr>
          <p:cNvPr id="18" name="object 12"/>
          <p:cNvSpPr txBox="1"/>
          <p:nvPr/>
        </p:nvSpPr>
        <p:spPr>
          <a:xfrm>
            <a:off x="1059455" y="1562270"/>
            <a:ext cx="6884718" cy="73866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git</a:t>
            </a:r>
            <a:r>
              <a:rPr lang="ru-RU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err="1" smtClean="0">
                <a:latin typeface="Century Gothic"/>
                <a:cs typeface="Century Gothic"/>
              </a:rPr>
              <a:t>config</a:t>
            </a:r>
            <a:r>
              <a:rPr lang="en-US" sz="1600" dirty="0" smtClean="0">
                <a:latin typeface="Century Gothic"/>
                <a:cs typeface="Century Gothic"/>
              </a:rPr>
              <a:t> --global user.name “nike84khan”</a:t>
            </a:r>
          </a:p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err="1" smtClean="0">
                <a:latin typeface="Century Gothic"/>
                <a:cs typeface="Century Gothic"/>
              </a:rPr>
              <a:t>config</a:t>
            </a:r>
            <a:r>
              <a:rPr lang="en-US" sz="1600" dirty="0" smtClean="0">
                <a:latin typeface="Century Gothic"/>
                <a:cs typeface="Century Gothic"/>
              </a:rPr>
              <a:t> --global </a:t>
            </a:r>
            <a:r>
              <a:rPr lang="en-US" sz="1600" dirty="0" err="1" smtClean="0">
                <a:latin typeface="Century Gothic"/>
                <a:cs typeface="Century Gothic"/>
              </a:rPr>
              <a:t>user.email</a:t>
            </a:r>
            <a:r>
              <a:rPr lang="en-US" sz="1600" dirty="0" smtClean="0">
                <a:latin typeface="Century Gothic"/>
                <a:cs typeface="Century Gothic"/>
              </a:rPr>
              <a:t> “nike84@protonmail.com”</a:t>
            </a:r>
          </a:p>
          <a:p>
            <a:pPr marL="12700" algn="just">
              <a:lnSpc>
                <a:spcPct val="100000"/>
              </a:lnSpc>
            </a:pPr>
            <a:r>
              <a:rPr lang="en-US" sz="1600" dirty="0" err="1">
                <a:latin typeface="Century Gothic"/>
                <a:cs typeface="Century Gothic"/>
              </a:rPr>
              <a:t>git</a:t>
            </a:r>
            <a:r>
              <a:rPr lang="en-US" sz="1600" dirty="0">
                <a:latin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cs typeface="Century Gothic"/>
              </a:rPr>
              <a:t>config</a:t>
            </a:r>
            <a:r>
              <a:rPr lang="en-US" sz="1600" dirty="0">
                <a:latin typeface="Century Gothic"/>
                <a:cs typeface="Century Gothic"/>
              </a:rPr>
              <a:t> --global </a:t>
            </a:r>
            <a:r>
              <a:rPr lang="en-US" sz="1600" dirty="0" err="1">
                <a:latin typeface="Century Gothic"/>
                <a:cs typeface="Century Gothic"/>
              </a:rPr>
              <a:t>alias.history</a:t>
            </a:r>
            <a:r>
              <a:rPr lang="en-US" sz="1600" dirty="0">
                <a:latin typeface="Century Gothic"/>
                <a:cs typeface="Century Gothic"/>
              </a:rPr>
              <a:t> "log --graph --</a:t>
            </a:r>
            <a:r>
              <a:rPr lang="en-US" sz="1600" dirty="0" err="1">
                <a:latin typeface="Century Gothic"/>
                <a:cs typeface="Century Gothic"/>
              </a:rPr>
              <a:t>oneline</a:t>
            </a:r>
            <a:r>
              <a:rPr lang="en-US" sz="1600" dirty="0">
                <a:latin typeface="Century Gothic"/>
                <a:cs typeface="Century Gothic"/>
              </a:rPr>
              <a:t> --decorate --all</a:t>
            </a:r>
            <a:r>
              <a:rPr lang="en-US" sz="1600" dirty="0" smtClean="0">
                <a:latin typeface="Century Gothic"/>
                <a:cs typeface="Century Gothic"/>
              </a:rPr>
              <a:t>"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89" y="2500822"/>
            <a:ext cx="4626925" cy="19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4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Подготовка локальных директорий для клонирования удалённого </a:t>
            </a:r>
            <a:r>
              <a:rPr lang="ru-RU" b="1" dirty="0" err="1" smtClean="0"/>
              <a:t>репозитория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506649" y="2189595"/>
            <a:ext cx="634195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smtClean="0">
                <a:latin typeface="Century Gothic"/>
                <a:cs typeface="Century Gothic"/>
              </a:rPr>
              <a:t>C</a:t>
            </a:r>
            <a:r>
              <a:rPr lang="en-US" sz="1600" dirty="0">
                <a:latin typeface="Century Gothic"/>
                <a:cs typeface="Century Gothic"/>
              </a:rPr>
              <a:t>:\</a:t>
            </a:r>
            <a:r>
              <a:rPr lang="en-US" sz="1600" dirty="0" smtClean="0">
                <a:latin typeface="Century Gothic"/>
                <a:cs typeface="Century Gothic"/>
              </a:rPr>
              <a:t>Users\a1\SkillFactory\Teamproject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463809" y="1472952"/>
            <a:ext cx="636498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Windows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создаётся через проводник,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 пути,  например:</a:t>
            </a:r>
          </a:p>
        </p:txBody>
      </p:sp>
      <p:sp>
        <p:nvSpPr>
          <p:cNvPr id="19" name="object 12"/>
          <p:cNvSpPr txBox="1"/>
          <p:nvPr/>
        </p:nvSpPr>
        <p:spPr>
          <a:xfrm>
            <a:off x="1506649" y="2840418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Ubuntu (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разработчик):</a:t>
            </a:r>
          </a:p>
        </p:txBody>
      </p:sp>
      <p:sp>
        <p:nvSpPr>
          <p:cNvPr id="20" name="object 12"/>
          <p:cNvSpPr txBox="1"/>
          <p:nvPr/>
        </p:nvSpPr>
        <p:spPr>
          <a:xfrm>
            <a:off x="1549914" y="3231626"/>
            <a:ext cx="6374886" cy="49244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user@user</a:t>
            </a:r>
            <a:r>
              <a:rPr lang="en-US" sz="1600" dirty="0" smtClean="0">
                <a:latin typeface="Century Gothic"/>
                <a:cs typeface="Century Gothic"/>
              </a:rPr>
              <a:t>: cd ~ </a:t>
            </a:r>
          </a:p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user@user</a:t>
            </a:r>
            <a:r>
              <a:rPr lang="en-US" sz="1600" dirty="0" smtClean="0">
                <a:latin typeface="Century Gothic"/>
                <a:cs typeface="Century Gothic"/>
              </a:rPr>
              <a:t>: </a:t>
            </a:r>
            <a:r>
              <a:rPr lang="en-US" sz="1600" dirty="0" err="1" smtClean="0">
                <a:latin typeface="Century Gothic"/>
                <a:cs typeface="Century Gothic"/>
              </a:rPr>
              <a:t>mkdir</a:t>
            </a:r>
            <a:r>
              <a:rPr lang="en-US" sz="1600" dirty="0" smtClean="0">
                <a:latin typeface="Century Gothic"/>
                <a:cs typeface="Century Gothic"/>
              </a:rPr>
              <a:t> ~/</a:t>
            </a:r>
            <a:r>
              <a:rPr lang="en-US" sz="1600" dirty="0" err="1" smtClean="0">
                <a:latin typeface="Century Gothic"/>
                <a:cs typeface="Century Gothic"/>
              </a:rPr>
              <a:t>teamproject</a:t>
            </a:r>
            <a:r>
              <a:rPr lang="en-US" sz="16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user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@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94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92" y="1996439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/>
              <a:t>К</a:t>
            </a:r>
            <a:r>
              <a:rPr lang="ru-RU" b="1" dirty="0" smtClean="0"/>
              <a:t>лонирование удаленного </a:t>
            </a:r>
            <a:r>
              <a:rPr lang="ru-RU" b="1" dirty="0" err="1" smtClean="0"/>
              <a:t>репозитория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356214" y="2325529"/>
            <a:ext cx="6263785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clone </a:t>
            </a:r>
            <a:r>
              <a:rPr lang="en-US" sz="1600" dirty="0" err="1" smtClean="0">
                <a:latin typeface="Century Gothic"/>
                <a:cs typeface="Century Gothic"/>
              </a:rPr>
              <a:t>git@github.com:KirillZhul</a:t>
            </a:r>
            <a:r>
              <a:rPr lang="en-US" sz="1600" dirty="0" smtClean="0">
                <a:latin typeface="Century Gothic"/>
                <a:cs typeface="Century Gothic"/>
              </a:rPr>
              <a:t>/</a:t>
            </a:r>
            <a:r>
              <a:rPr lang="en-US" sz="1600" dirty="0" err="1" smtClean="0">
                <a:latin typeface="Century Gothic"/>
                <a:cs typeface="Century Gothic"/>
              </a:rPr>
              <a:t>Teamproject.git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334146" y="909431"/>
            <a:ext cx="6285854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Клонирование удалённого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на локальные машины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(Windows/Ubuntu)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в директории, подготовленные для работы, выполняются командой: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15" y="2868684"/>
            <a:ext cx="6339986" cy="8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4389" y="174725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b="1" dirty="0" err="1" smtClean="0"/>
              <a:t>Git</a:t>
            </a:r>
            <a:r>
              <a:rPr lang="en-US" b="1" dirty="0" smtClean="0"/>
              <a:t> Workflow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42" y="590550"/>
            <a:ext cx="4136767" cy="41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4389" y="174725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Основные команды </a:t>
            </a:r>
            <a:r>
              <a:rPr lang="en-US" b="1" dirty="0" err="1" smtClean="0"/>
              <a:t>Git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70" y="554251"/>
            <a:ext cx="39258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28800" y="209551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Название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43" y="648306"/>
            <a:ext cx="2940201" cy="39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Название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040082" y="885920"/>
            <a:ext cx="670559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723207" y="1683709"/>
            <a:ext cx="62858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будет создавать ветку: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feature/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kir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76400" y="2489570"/>
            <a:ext cx="62858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Разработчик будет создавать ветку: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feature/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nike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04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Создание </a:t>
            </a:r>
            <a:r>
              <a:rPr lang="ru-RU" b="1" dirty="0" smtClean="0"/>
              <a:t>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833611" y="722470"/>
            <a:ext cx="62858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Ветки создаются 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850637" y="1156913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checkout –b</a:t>
            </a:r>
            <a:r>
              <a:rPr lang="ru-RU" sz="1600" dirty="0" smtClean="0">
                <a:latin typeface="Century Gothic"/>
                <a:cs typeface="Century Gothic"/>
              </a:rPr>
              <a:t> 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название ветки (без </a:t>
            </a:r>
            <a:r>
              <a:rPr lang="ru-RU" sz="1600" dirty="0" err="1" smtClean="0">
                <a:solidFill>
                  <a:srgbClr val="00B050"/>
                </a:solidFill>
                <a:latin typeface="Century Gothic"/>
                <a:cs typeface="Century Gothic"/>
              </a:rPr>
              <a:t>ковычек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)</a:t>
            </a:r>
            <a:r>
              <a:rPr lang="en-US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  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827153" y="1568050"/>
            <a:ext cx="628585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Обязательно выполняется команда включения в вер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ионный контроль: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827153" y="2197549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add .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833611" y="2608973"/>
            <a:ext cx="62858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И для фиксации изменений в системе выполняется </a:t>
            </a:r>
            <a:r>
              <a:rPr lang="ru-RU" sz="16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коммит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850637" y="3055951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commit –m “</a:t>
            </a:r>
            <a:r>
              <a:rPr lang="ru-RU" sz="1600" dirty="0" smtClean="0">
                <a:latin typeface="Century Gothic"/>
                <a:cs typeface="Century Gothic"/>
              </a:rPr>
              <a:t>для чего сделано</a:t>
            </a:r>
            <a:r>
              <a:rPr lang="en-US" sz="1600" dirty="0" smtClean="0">
                <a:latin typeface="Century Gothic"/>
                <a:cs typeface="Century Gothic"/>
              </a:rPr>
              <a:t>”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850637" y="3472278"/>
            <a:ext cx="628585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Проверяются изменения командой (если необходимо):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899188" y="3919543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status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098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4389" y="200619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Создание </a:t>
            </a:r>
            <a:r>
              <a:rPr lang="ru-RU" b="1" dirty="0" smtClean="0"/>
              <a:t>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620"/>
            <a:ext cx="5712119" cy="3505380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4027176" y="662299"/>
            <a:ext cx="1905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Пример: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2860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Работа с ветками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833611" y="722471"/>
            <a:ext cx="581992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Проверка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локальных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веток производится 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850637" y="1156913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branch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850637" y="1560880"/>
            <a:ext cx="62265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i="1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600" i="1" dirty="0" smtClean="0">
                <a:solidFill>
                  <a:srgbClr val="FFFFFF"/>
                </a:solidFill>
                <a:latin typeface="Century Gothic"/>
                <a:cs typeface="Century Gothic"/>
              </a:rPr>
              <a:t>и этом текущая рабочая ветка обозначается звездочкой.</a:t>
            </a:r>
            <a:endParaRPr lang="ru-RU" sz="1600" i="1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850637" y="2125597"/>
            <a:ext cx="58199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Проверка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всех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веток (включая удалённые) производится 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882925" y="2685709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branch</a:t>
            </a:r>
            <a:r>
              <a:rPr lang="ru-RU" sz="1600" dirty="0" smtClean="0">
                <a:latin typeface="Century Gothic"/>
                <a:cs typeface="Century Gothic"/>
              </a:rPr>
              <a:t> -</a:t>
            </a:r>
            <a:r>
              <a:rPr lang="en-US" sz="1600" dirty="0" smtClean="0">
                <a:latin typeface="Century Gothic"/>
                <a:cs typeface="Century Gothic"/>
              </a:rPr>
              <a:t>a</a:t>
            </a:r>
            <a:endParaRPr lang="ru-RU" sz="2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823450" y="3245806"/>
            <a:ext cx="678715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ереход в нужную (локальную)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ветку осуществляется 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873357" y="3679357"/>
            <a:ext cx="4703310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checkout 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название ветки (без </a:t>
            </a:r>
            <a:r>
              <a:rPr lang="ru-RU" sz="1600" dirty="0" err="1" smtClean="0">
                <a:solidFill>
                  <a:srgbClr val="00B050"/>
                </a:solidFill>
                <a:latin typeface="Century Gothic"/>
                <a:cs typeface="Century Gothic"/>
              </a:rPr>
              <a:t>ковычек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)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20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252" rIns="0" bIns="0" rtlCol="0">
            <a:spAutoFit/>
          </a:bodyPr>
          <a:lstStyle/>
          <a:p>
            <a:pPr marL="2523490">
              <a:lnSpc>
                <a:spcPct val="100000"/>
              </a:lnSpc>
            </a:pPr>
            <a:r>
              <a:rPr sz="2400"/>
              <a:t>Об</a:t>
            </a:r>
            <a:r>
              <a:rPr sz="2400" spc="5"/>
              <a:t>з</a:t>
            </a:r>
            <a:r>
              <a:rPr sz="2400"/>
              <a:t>ор</a:t>
            </a:r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4093" y="1900234"/>
            <a:ext cx="718947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Данная проектная работа является короткой инструкцией (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гайдом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 для организации командной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2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над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одним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проектом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используя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возможности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систем контроля версий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Git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/GitHub.</a:t>
            </a:r>
            <a:endParaRPr sz="20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Работа с ветками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2000693" y="3697889"/>
            <a:ext cx="59579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C00000"/>
                </a:solidFill>
                <a:latin typeface="Century Gothic"/>
                <a:cs typeface="Century Gothic"/>
              </a:rPr>
              <a:t>Вся работа с файлами всегда осуществляется только в текущей ветке!</a:t>
            </a:r>
            <a:endParaRPr lang="ru-RU" sz="1600" dirty="0" smtClean="0">
              <a:solidFill>
                <a:srgbClr val="C00000"/>
              </a:solidFill>
              <a:latin typeface="Century Gothic"/>
              <a:cs typeface="Century Gothic"/>
            </a:endParaRPr>
          </a:p>
        </p:txBody>
      </p:sp>
      <p:sp>
        <p:nvSpPr>
          <p:cNvPr id="24" name="object 10"/>
          <p:cNvSpPr txBox="1">
            <a:spLocks/>
          </p:cNvSpPr>
          <p:nvPr/>
        </p:nvSpPr>
        <p:spPr>
          <a:xfrm>
            <a:off x="4064207" y="1428130"/>
            <a:ext cx="19050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Пример:</a:t>
            </a:r>
            <a:endParaRPr lang="ru-RU" sz="16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103" y="1137374"/>
            <a:ext cx="4203545" cy="2168445"/>
          </a:xfrm>
          <a:prstGeom prst="rect">
            <a:avLst/>
          </a:prstGeom>
        </p:spPr>
      </p:pic>
      <p:sp>
        <p:nvSpPr>
          <p:cNvPr id="25" name="object 10"/>
          <p:cNvSpPr txBox="1">
            <a:spLocks/>
          </p:cNvSpPr>
          <p:nvPr/>
        </p:nvSpPr>
        <p:spPr>
          <a:xfrm>
            <a:off x="2937888" y="690173"/>
            <a:ext cx="31889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Пример (из другого проекта):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198298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Работа с ветками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766186" y="645262"/>
            <a:ext cx="563398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Для внесения изменений из локальной ветки в удалённую используется команда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796298" y="1221833"/>
            <a:ext cx="5938789" cy="49244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push --set-upstream origin 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название удалённой ветки (оригинала локальной копии в которой ведётся работа)</a:t>
            </a:r>
            <a:r>
              <a:rPr lang="en-US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 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766186" y="1814636"/>
            <a:ext cx="563398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После каждого изменений производится обновление локального </a:t>
            </a:r>
            <a:r>
              <a:rPr lang="ru-RU" sz="16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репозитория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командой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766186" y="2316083"/>
            <a:ext cx="5938789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pull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728" y="2704267"/>
            <a:ext cx="6006270" cy="19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Работа с ветками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287" y="1022218"/>
            <a:ext cx="4768675" cy="3330453"/>
          </a:xfrm>
          <a:prstGeom prst="rect">
            <a:avLst/>
          </a:prstGeom>
        </p:spPr>
      </p:pic>
      <p:sp>
        <p:nvSpPr>
          <p:cNvPr id="18" name="object 10"/>
          <p:cNvSpPr txBox="1">
            <a:spLocks/>
          </p:cNvSpPr>
          <p:nvPr/>
        </p:nvSpPr>
        <p:spPr>
          <a:xfrm>
            <a:off x="3000296" y="640585"/>
            <a:ext cx="31889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Пример (из другого проекта):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7536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Работа с ветками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3000296" y="640585"/>
            <a:ext cx="31889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Пример (из другого проекта):</a:t>
            </a:r>
            <a:endParaRPr lang="ru-RU" sz="16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047" y="1294139"/>
            <a:ext cx="6252741" cy="10985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9429" y="2626973"/>
            <a:ext cx="6279171" cy="15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833611" y="722471"/>
            <a:ext cx="58199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Для слияния веток производится переход в основную (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master/main)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859416" y="1359260"/>
            <a:ext cx="5938789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checkout </a:t>
            </a:r>
            <a:r>
              <a:rPr lang="en-US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master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828800" y="2040199"/>
            <a:ext cx="581992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После этого 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слияние ветки которую необходимо влить в основную выполняется командой: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834877" y="2675995"/>
            <a:ext cx="5938789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merge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название соединяемой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 в основную</a:t>
            </a:r>
            <a:r>
              <a:rPr lang="ru-RU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 ветки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850572" y="3304531"/>
            <a:ext cx="563398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И внесение изменений из локальной ветки в удалённую</a:t>
            </a:r>
            <a:r>
              <a:rPr lang="ru-RU" sz="1600" dirty="0" smtClean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endParaRPr lang="ru-RU" sz="16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896739" y="3992731"/>
            <a:ext cx="5938789" cy="2462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lang="en-US" sz="1600" dirty="0" err="1" smtClean="0">
                <a:latin typeface="Century Gothic"/>
                <a:cs typeface="Century Gothic"/>
              </a:rPr>
              <a:t>g</a:t>
            </a:r>
            <a:r>
              <a:rPr lang="en-US" sz="1600" dirty="0" err="1" smtClean="0">
                <a:latin typeface="Century Gothic"/>
                <a:cs typeface="Century Gothic"/>
              </a:rPr>
              <a:t>it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push --set-upstream origin </a:t>
            </a:r>
            <a:r>
              <a:rPr lang="en-US" sz="1600" dirty="0" smtClean="0">
                <a:solidFill>
                  <a:srgbClr val="00B050"/>
                </a:solidFill>
                <a:latin typeface="Century Gothic"/>
                <a:cs typeface="Century Gothic"/>
              </a:rPr>
              <a:t>master</a:t>
            </a:r>
            <a:endParaRPr lang="ru-RU" sz="2000" dirty="0" smtClean="0">
              <a:solidFill>
                <a:srgbClr val="00B05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0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2133600" y="673195"/>
            <a:ext cx="518418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sz="1600" b="1" kern="0" dirty="0" smtClean="0"/>
              <a:t>Пример (из другого проекта, без настроенных правил безопасности </a:t>
            </a:r>
            <a:r>
              <a:rPr lang="ru-RU" sz="1600" b="1" kern="0" dirty="0" err="1" smtClean="0"/>
              <a:t>ревьювером</a:t>
            </a:r>
            <a:r>
              <a:rPr lang="ru-RU" sz="1600" b="1" kern="0" dirty="0" smtClean="0"/>
              <a:t> для удалённого </a:t>
            </a:r>
            <a:r>
              <a:rPr lang="ru-RU" sz="1600" b="1" kern="0" dirty="0" err="1" smtClean="0"/>
              <a:t>репозитория</a:t>
            </a:r>
            <a:r>
              <a:rPr lang="ru-RU" sz="1600" b="1" kern="0" dirty="0" smtClean="0"/>
              <a:t>):</a:t>
            </a:r>
            <a:endParaRPr lang="ru-RU" sz="16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719" y="1581151"/>
            <a:ext cx="4490681" cy="30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1843599" y="1615366"/>
            <a:ext cx="599827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Почему запрос на изменение в удалённом </a:t>
            </a:r>
            <a:r>
              <a:rPr lang="ru-RU" sz="1600" b="1" kern="0" dirty="0" err="1" smtClean="0"/>
              <a:t>репозитории</a:t>
            </a:r>
            <a:r>
              <a:rPr lang="ru-RU" sz="1600" b="1" kern="0" dirty="0"/>
              <a:t> </a:t>
            </a:r>
            <a:r>
              <a:rPr lang="ru-RU" sz="1600" b="1" kern="0" dirty="0" smtClean="0"/>
              <a:t>разработчиком </a:t>
            </a:r>
            <a:r>
              <a:rPr lang="ru-RU" sz="1600" b="1" kern="0" dirty="0" err="1" smtClean="0"/>
              <a:t>ревьюверу</a:t>
            </a:r>
            <a:r>
              <a:rPr lang="ru-RU" sz="1600" b="1" kern="0" dirty="0" smtClean="0"/>
              <a:t> называется </a:t>
            </a:r>
            <a:r>
              <a:rPr lang="ru-RU" sz="1600" b="1" kern="0" dirty="0" err="1" smtClean="0"/>
              <a:t>пулл-реквестом</a:t>
            </a:r>
            <a:r>
              <a:rPr lang="ru-RU" sz="1600" b="1" kern="0" dirty="0" smtClean="0"/>
              <a:t>, а не </a:t>
            </a:r>
            <a:r>
              <a:rPr lang="ru-RU" sz="1600" b="1" kern="0" dirty="0" err="1" smtClean="0"/>
              <a:t>пуш</a:t>
            </a:r>
            <a:r>
              <a:rPr lang="ru-RU" sz="1600" b="1" kern="0" dirty="0" smtClean="0"/>
              <a:t> (</a:t>
            </a:r>
            <a:r>
              <a:rPr lang="en-US" sz="1600" b="1" kern="0" dirty="0" smtClean="0"/>
              <a:t>push</a:t>
            </a:r>
            <a:r>
              <a:rPr lang="ru-RU" sz="1600" b="1" kern="0" dirty="0" smtClean="0"/>
              <a:t>)-</a:t>
            </a:r>
            <a:r>
              <a:rPr lang="ru-RU" sz="1600" b="1" kern="0" dirty="0" err="1" smtClean="0"/>
              <a:t>реквестом</a:t>
            </a:r>
            <a:r>
              <a:rPr lang="ru-RU" sz="1600" b="1" kern="0" dirty="0" smtClean="0"/>
              <a:t>? </a:t>
            </a:r>
            <a:endParaRPr lang="ru-RU" sz="1600" b="1" kern="0" dirty="0"/>
          </a:p>
        </p:txBody>
      </p:sp>
      <p:sp>
        <p:nvSpPr>
          <p:cNvPr id="16" name="object 10"/>
          <p:cNvSpPr txBox="1">
            <a:spLocks/>
          </p:cNvSpPr>
          <p:nvPr/>
        </p:nvSpPr>
        <p:spPr>
          <a:xfrm>
            <a:off x="1870936" y="2699457"/>
            <a:ext cx="59436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Потому, что изменения в удалённый </a:t>
            </a:r>
            <a:r>
              <a:rPr lang="ru-RU" sz="1600" b="1" kern="0" dirty="0" err="1" smtClean="0"/>
              <a:t>репозиторий</a:t>
            </a:r>
            <a:r>
              <a:rPr lang="ru-RU" sz="1600" b="1" kern="0" dirty="0" smtClean="0"/>
              <a:t> проходят проверку </a:t>
            </a:r>
            <a:r>
              <a:rPr lang="ru-RU" sz="1600" b="1" kern="0" dirty="0" err="1" smtClean="0"/>
              <a:t>ревьювером</a:t>
            </a:r>
            <a:r>
              <a:rPr lang="ru-RU" sz="1600" b="1" kern="0" dirty="0" smtClean="0"/>
              <a:t>, и которые он, разрешая </a:t>
            </a:r>
            <a:r>
              <a:rPr lang="en-US" sz="1600" b="1" kern="0" dirty="0" smtClean="0"/>
              <a:t>PR</a:t>
            </a:r>
            <a:r>
              <a:rPr lang="ru-RU" sz="1600" b="1" kern="0" dirty="0" smtClean="0"/>
              <a:t>, подтягивает в удалённый </a:t>
            </a:r>
            <a:r>
              <a:rPr lang="ru-RU" sz="1600" b="1" kern="0" dirty="0" err="1" smtClean="0"/>
              <a:t>репозиторий</a:t>
            </a:r>
            <a:r>
              <a:rPr lang="ru-RU" sz="1600" b="1" kern="0" dirty="0" smtClean="0"/>
              <a:t>. </a:t>
            </a:r>
            <a:endParaRPr lang="ru-RU" sz="1600" b="1" kern="0" dirty="0"/>
          </a:p>
        </p:txBody>
      </p:sp>
      <p:sp>
        <p:nvSpPr>
          <p:cNvPr id="17" name="object 10"/>
          <p:cNvSpPr txBox="1">
            <a:spLocks/>
          </p:cNvSpPr>
          <p:nvPr/>
        </p:nvSpPr>
        <p:spPr>
          <a:xfrm>
            <a:off x="2590800" y="787468"/>
            <a:ext cx="39624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 algn="ctr"/>
            <a:r>
              <a:rPr lang="ru-RU" sz="1600" b="1" kern="0" dirty="0" smtClean="0"/>
              <a:t>Почему именно </a:t>
            </a:r>
            <a:r>
              <a:rPr lang="en-US" sz="1600" b="1" kern="0" dirty="0" smtClean="0"/>
              <a:t>pull-request</a:t>
            </a:r>
            <a:r>
              <a:rPr lang="ru-RU" sz="1600" b="1" kern="0" dirty="0" smtClean="0"/>
              <a:t> (</a:t>
            </a:r>
            <a:r>
              <a:rPr lang="en-US" sz="1600" b="1" kern="0" dirty="0" smtClean="0"/>
              <a:t>PR)</a:t>
            </a:r>
            <a:r>
              <a:rPr lang="ru-RU" sz="1600" b="1" kern="0" dirty="0" smtClean="0"/>
              <a:t>?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27316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1765746" y="1492701"/>
            <a:ext cx="620077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Работа </a:t>
            </a:r>
            <a:r>
              <a:rPr lang="ru-RU" sz="1600" b="1" kern="0" dirty="0" err="1" smtClean="0"/>
              <a:t>ревьювера</a:t>
            </a:r>
            <a:r>
              <a:rPr lang="ru-RU" sz="1600" b="1" kern="0" dirty="0" smtClean="0"/>
              <a:t> с разработчиком по разрешению слияния веток или внесение изменения в удалённые ветки производится следующим образом (на примере добавления созданного файла 3</a:t>
            </a:r>
            <a:r>
              <a:rPr lang="en-US" sz="1600" b="1" kern="0" dirty="0" smtClean="0"/>
              <a:t>.txt </a:t>
            </a:r>
            <a:r>
              <a:rPr lang="ru-RU" sz="1600" b="1" kern="0" dirty="0" smtClean="0"/>
              <a:t>разработчиком, который необходимо добавить из локальной ветки разработчика (</a:t>
            </a:r>
            <a:r>
              <a:rPr lang="en-US" sz="1600" b="1" kern="0" dirty="0" smtClean="0"/>
              <a:t>feature/</a:t>
            </a:r>
            <a:r>
              <a:rPr lang="en-US" sz="1600" b="1" kern="0" dirty="0" err="1" smtClean="0"/>
              <a:t>nike</a:t>
            </a:r>
            <a:r>
              <a:rPr lang="en-US" sz="1600" b="1" kern="0" dirty="0" smtClean="0"/>
              <a:t>) </a:t>
            </a:r>
            <a:r>
              <a:rPr lang="ru-RU" sz="1600" b="1" kern="0" dirty="0" smtClean="0"/>
              <a:t>в удалённую основную ветку </a:t>
            </a:r>
            <a:r>
              <a:rPr lang="en-US" sz="1600" b="1" kern="0" dirty="0" smtClean="0"/>
              <a:t>main</a:t>
            </a:r>
            <a:r>
              <a:rPr lang="ru-RU" sz="1600" b="1" kern="0" dirty="0" smtClean="0"/>
              <a:t>: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262483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1728215" y="651914"/>
            <a:ext cx="620077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Разработчик создаёт запрос на добавление файла через </a:t>
            </a:r>
            <a:r>
              <a:rPr lang="ru-RU" sz="1600" b="1" kern="0" dirty="0" err="1" smtClean="0"/>
              <a:t>пулл-реквест</a:t>
            </a:r>
            <a:r>
              <a:rPr lang="ru-RU" sz="1600" b="1" kern="0" dirty="0" smtClean="0"/>
              <a:t> (</a:t>
            </a:r>
            <a:r>
              <a:rPr lang="en-US" sz="1600" b="1" kern="0" dirty="0" smtClean="0"/>
              <a:t>PR</a:t>
            </a:r>
            <a:r>
              <a:rPr lang="ru-RU" sz="1600" b="1" kern="0" dirty="0" smtClean="0"/>
              <a:t>):</a:t>
            </a:r>
            <a:endParaRPr lang="ru-RU" sz="16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1453344"/>
            <a:ext cx="6515934" cy="25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459" y="1098649"/>
            <a:ext cx="6543077" cy="30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0454" y="290441"/>
            <a:ext cx="5943091" cy="416155"/>
          </a:xfrm>
          <a:prstGeom prst="rect">
            <a:avLst/>
          </a:prstGeom>
        </p:spPr>
        <p:txBody>
          <a:bodyPr vert="horz" wrap="square" lIns="0" tIns="46370" rIns="0" bIns="0" rtlCol="0">
            <a:spAutoFit/>
          </a:bodyPr>
          <a:lstStyle/>
          <a:p>
            <a:pPr marL="2626995">
              <a:lnSpc>
                <a:spcPct val="100000"/>
              </a:lnSpc>
            </a:pPr>
            <a:r>
              <a:rPr sz="2400" err="1" smtClean="0"/>
              <a:t>Цел</a:t>
            </a:r>
            <a:r>
              <a:rPr lang="ru-RU" sz="2400" smtClean="0"/>
              <a:t>ь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22437" y="2125353"/>
            <a:ext cx="678497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Обучить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членов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команды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работе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в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системах контроля версий (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Git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/GitHub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над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проектом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размещённ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о</a:t>
            </a:r>
            <a:r>
              <a:rPr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м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в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удаленном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entury Gothic"/>
                <a:cs typeface="Century Gothic"/>
              </a:rPr>
              <a:t>репозитрии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345" y="1032042"/>
            <a:ext cx="6447710" cy="32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1728215" y="651914"/>
            <a:ext cx="42153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Ожидание проверки </a:t>
            </a:r>
            <a:r>
              <a:rPr lang="ru-RU" sz="1600" b="1" kern="0" dirty="0" err="1" smtClean="0"/>
              <a:t>ревьювером</a:t>
            </a:r>
            <a:r>
              <a:rPr lang="ru-RU" sz="1600" b="1" kern="0" dirty="0" smtClean="0"/>
              <a:t>:</a:t>
            </a:r>
            <a:endParaRPr lang="ru-RU" sz="1600" b="1" kern="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196" y="991076"/>
            <a:ext cx="6487003" cy="354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8" name="object 10"/>
          <p:cNvSpPr txBox="1">
            <a:spLocks/>
          </p:cNvSpPr>
          <p:nvPr/>
        </p:nvSpPr>
        <p:spPr>
          <a:xfrm>
            <a:off x="1728215" y="651914"/>
            <a:ext cx="42153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err="1" smtClean="0"/>
              <a:t>Ревьювер</a:t>
            </a:r>
            <a:r>
              <a:rPr lang="ru-RU" sz="1600" b="1" kern="0" dirty="0" smtClean="0"/>
              <a:t> получает уведомление:</a:t>
            </a:r>
            <a:endParaRPr lang="ru-RU" sz="1600" b="1" kern="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093" y="1090676"/>
            <a:ext cx="6486907" cy="34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364" y="1119804"/>
            <a:ext cx="6705600" cy="21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998219"/>
            <a:ext cx="6368511" cy="3576091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1728215" y="651914"/>
            <a:ext cx="602601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err="1" smtClean="0"/>
              <a:t>Ревьювер</a:t>
            </a:r>
            <a:r>
              <a:rPr lang="ru-RU" sz="1600" b="1" kern="0" dirty="0" smtClean="0"/>
              <a:t> оставляет при необходимости комментарий..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7781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5" name="object 10"/>
          <p:cNvSpPr txBox="1">
            <a:spLocks/>
          </p:cNvSpPr>
          <p:nvPr/>
        </p:nvSpPr>
        <p:spPr>
          <a:xfrm>
            <a:off x="1728215" y="651914"/>
            <a:ext cx="602601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..отклоняет запрос на переработку.. или разрешает изменения:</a:t>
            </a:r>
            <a:endParaRPr lang="ru-RU" sz="1600" b="1" kern="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19" y="1338458"/>
            <a:ext cx="6602914" cy="28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90550"/>
            <a:ext cx="3810000" cy="40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40" y="517327"/>
            <a:ext cx="3939160" cy="41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47" y="618068"/>
            <a:ext cx="4019048" cy="41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531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8765" y="209550"/>
            <a:ext cx="58426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dirty="0" smtClean="0"/>
              <a:t>Слияние</a:t>
            </a:r>
            <a:r>
              <a:rPr lang="ru-RU" b="1" dirty="0" smtClean="0"/>
              <a:t> веток</a:t>
            </a:r>
            <a:endParaRPr lang="ru-RU" b="1" dirty="0"/>
          </a:p>
        </p:txBody>
      </p:sp>
      <p:sp>
        <p:nvSpPr>
          <p:cNvPr id="11" name="object 11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18520"/>
            <a:ext cx="5807326" cy="3501697"/>
          </a:xfrm>
          <a:prstGeom prst="rect">
            <a:avLst/>
          </a:prstGeom>
        </p:spPr>
      </p:pic>
      <p:sp>
        <p:nvSpPr>
          <p:cNvPr id="15" name="object 10"/>
          <p:cNvSpPr txBox="1">
            <a:spLocks/>
          </p:cNvSpPr>
          <p:nvPr/>
        </p:nvSpPr>
        <p:spPr>
          <a:xfrm>
            <a:off x="1728215" y="651914"/>
            <a:ext cx="253898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marL="12700"/>
            <a:r>
              <a:rPr lang="ru-RU" sz="1600" b="1" kern="0" dirty="0" smtClean="0"/>
              <a:t>Изменения внесены:</a:t>
            </a:r>
            <a:endParaRPr lang="ru-RU" sz="1600" b="1" kern="0" dirty="0"/>
          </a:p>
        </p:txBody>
      </p:sp>
    </p:spTree>
    <p:extLst>
      <p:ext uri="{BB962C8B-B14F-4D97-AF65-F5344CB8AC3E}">
        <p14:creationId xmlns:p14="http://schemas.microsoft.com/office/powerpoint/2010/main" val="40601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0454" y="290441"/>
            <a:ext cx="5943091" cy="416155"/>
          </a:xfrm>
          <a:prstGeom prst="rect">
            <a:avLst/>
          </a:prstGeom>
        </p:spPr>
        <p:txBody>
          <a:bodyPr vert="horz" wrap="square" lIns="0" tIns="46370" rIns="0" bIns="0" rtlCol="0">
            <a:spAutoFit/>
          </a:bodyPr>
          <a:lstStyle/>
          <a:p>
            <a:pPr marL="2626995">
              <a:lnSpc>
                <a:spcPct val="100000"/>
              </a:lnSpc>
            </a:pPr>
            <a:r>
              <a:rPr lang="ru-RU" sz="2400" dirty="0" smtClean="0"/>
              <a:t>Условия</a:t>
            </a:r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1600" y="1312577"/>
            <a:ext cx="6784975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Для успешной работы членов команды в проекте у каждого должен быть создан аккаунт на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Century Gothic"/>
              </a:rPr>
              <a:t>(т.к. 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для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нормальной удалённой работы с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репозиторием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на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каждому 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члену команды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нужна собственная учётная запись </a:t>
            </a:r>
            <a:r>
              <a:rPr 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Century Gothic"/>
              </a:rPr>
              <a:t>,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установлен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Git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IDE 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и также создан отдельный канал в мессенджере (например, Телеграмм) для осуществления общей коммуникации в ходе выполнения командной работы над проектом.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795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6263" y="609992"/>
            <a:ext cx="39046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Итоговый</a:t>
            </a:r>
            <a:r>
              <a:rPr sz="24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проект</a:t>
            </a:r>
            <a:r>
              <a:rPr sz="2400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в</a:t>
            </a:r>
            <a:r>
              <a:rPr sz="2400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GitHub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1394" y="2479414"/>
            <a:ext cx="493604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sng" dirty="0">
                <a:solidFill>
                  <a:srgbClr val="57C1B9"/>
                </a:solidFill>
                <a:latin typeface="Century Gothic"/>
                <a:cs typeface="Century Gothic"/>
                <a:hlinkClick r:id="rId8"/>
              </a:rPr>
              <a:t>https://</a:t>
            </a:r>
            <a:r>
              <a:rPr sz="1800" u="sng" dirty="0" smtClean="0">
                <a:solidFill>
                  <a:srgbClr val="57C1B9"/>
                </a:solidFill>
                <a:latin typeface="Century Gothic"/>
                <a:cs typeface="Century Gothic"/>
                <a:hlinkClick r:id="rId8"/>
              </a:rPr>
              <a:t>github.com/KirillZhul/</a:t>
            </a:r>
            <a:r>
              <a:rPr lang="en-US" u="sng" dirty="0" smtClean="0">
                <a:solidFill>
                  <a:srgbClr val="57C1B9"/>
                </a:solidFill>
                <a:latin typeface="Century Gothic"/>
                <a:cs typeface="Century Gothic"/>
              </a:rPr>
              <a:t>Teamproject.git</a:t>
            </a:r>
            <a:endParaRPr lang="en-US" u="sng" dirty="0">
              <a:solidFill>
                <a:srgbClr val="57C1B9"/>
              </a:solidFill>
              <a:latin typeface="Century Gothic"/>
              <a:cs typeface="Century Gothic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3886327" y="2423422"/>
            <a:ext cx="15716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Вопро</a:t>
            </a:r>
            <a:r>
              <a:rPr sz="2400" spc="-10">
                <a:solidFill>
                  <a:srgbClr val="FFFFFF"/>
                </a:solidFill>
                <a:latin typeface="Century Gothic"/>
                <a:cs typeface="Century Gothic"/>
              </a:rPr>
              <a:t>с</a:t>
            </a:r>
            <a:r>
              <a:rPr sz="2400">
                <a:solidFill>
                  <a:srgbClr val="FFFFFF"/>
                </a:solidFill>
                <a:latin typeface="Century Gothic"/>
                <a:cs typeface="Century Gothic"/>
              </a:rPr>
              <a:t>ы?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18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02535"/>
            <a:ext cx="3028187" cy="3140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2596642" y="2401721"/>
            <a:ext cx="412622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>
                <a:solidFill>
                  <a:srgbClr val="FFFFFF"/>
                </a:solidFill>
                <a:latin typeface="Century Gothic"/>
                <a:cs typeface="Century Gothic"/>
              </a:rPr>
              <a:t>Спас</a:t>
            </a:r>
            <a:r>
              <a:rPr sz="2800" b="1" spc="-15">
                <a:solidFill>
                  <a:srgbClr val="FFFFFF"/>
                </a:solidFill>
                <a:latin typeface="Century Gothic"/>
                <a:cs typeface="Century Gothic"/>
              </a:rPr>
              <a:t>и</a:t>
            </a:r>
            <a:r>
              <a:rPr sz="2800" b="1" spc="-20">
                <a:solidFill>
                  <a:srgbClr val="FFFFFF"/>
                </a:solidFill>
                <a:latin typeface="Century Gothic"/>
                <a:cs typeface="Century Gothic"/>
              </a:rPr>
              <a:t>бо</a:t>
            </a:r>
            <a:r>
              <a:rPr sz="2800" b="1" spc="-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spc="-20">
                <a:solidFill>
                  <a:srgbClr val="FFFFFF"/>
                </a:solidFill>
                <a:latin typeface="Century Gothic"/>
                <a:cs typeface="Century Gothic"/>
              </a:rPr>
              <a:t>за</a:t>
            </a:r>
            <a:r>
              <a:rPr sz="2800" b="1" spc="5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b="1" spc="-20">
                <a:solidFill>
                  <a:srgbClr val="FFFFFF"/>
                </a:solidFill>
                <a:latin typeface="Century Gothic"/>
                <a:cs typeface="Century Gothic"/>
              </a:rPr>
              <a:t>вн</a:t>
            </a:r>
            <a:r>
              <a:rPr sz="2800" b="1" spc="-15">
                <a:solidFill>
                  <a:srgbClr val="FFFFFF"/>
                </a:solidFill>
                <a:latin typeface="Century Gothic"/>
                <a:cs typeface="Century Gothic"/>
              </a:rPr>
              <a:t>и</a:t>
            </a:r>
            <a:r>
              <a:rPr sz="2800" b="1" spc="-20">
                <a:solidFill>
                  <a:srgbClr val="FFFFFF"/>
                </a:solidFill>
                <a:latin typeface="Century Gothic"/>
                <a:cs typeface="Century Gothic"/>
              </a:rPr>
              <a:t>мание!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3270379" y="4766101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88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0454" y="290441"/>
            <a:ext cx="5943091" cy="416155"/>
          </a:xfrm>
          <a:prstGeom prst="rect">
            <a:avLst/>
          </a:prstGeom>
        </p:spPr>
        <p:txBody>
          <a:bodyPr vert="horz" wrap="square" lIns="0" tIns="46370" rIns="0" bIns="0" rtlCol="0">
            <a:spAutoFit/>
          </a:bodyPr>
          <a:lstStyle/>
          <a:p>
            <a:pPr marL="2626995">
              <a:lnSpc>
                <a:spcPct val="100000"/>
              </a:lnSpc>
            </a:pPr>
            <a:r>
              <a:rPr lang="ru-RU" sz="2400" smtClean="0"/>
              <a:t>Условия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dirty="0" err="1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1547221" y="1648420"/>
            <a:ext cx="678497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    В данной </a:t>
            </a:r>
            <a:r>
              <a:rPr lang="ru-RU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пректной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 работе будут участвовать два человека, с разными ролями. Первый – </a:t>
            </a:r>
            <a:r>
              <a:rPr lang="en-US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KirillZhul</a:t>
            </a:r>
            <a:r>
              <a:rPr lang="en-US" sz="200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будет играть роль опытного разработчика с функционалом </a:t>
            </a:r>
            <a:r>
              <a:rPr lang="ru-RU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ревьювера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 (далее – </a:t>
            </a:r>
            <a:r>
              <a:rPr lang="ru-RU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), второй – </a:t>
            </a:r>
            <a:r>
              <a:rPr lang="en-US" sz="2000" smtClean="0">
                <a:solidFill>
                  <a:srgbClr val="FFFFFF"/>
                </a:solidFill>
                <a:latin typeface="Century Gothic"/>
                <a:cs typeface="Century Gothic"/>
              </a:rPr>
              <a:t>Nike84khan 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с функционалом не опытного разработчика (далее – разработчик), </a:t>
            </a:r>
            <a:r>
              <a:rPr lang="ru-RU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пулреквесты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 которого будут проходить </a:t>
            </a:r>
            <a:r>
              <a:rPr lang="ru-RU" sz="200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</a:t>
            </a:r>
            <a:r>
              <a:rPr lang="ru-RU" sz="2000" smtClean="0">
                <a:solidFill>
                  <a:srgbClr val="FFFFFF"/>
                </a:solidFill>
                <a:latin typeface="Century Gothic"/>
                <a:cs typeface="Century Gothic"/>
              </a:rPr>
              <a:t>.     </a:t>
            </a:r>
            <a:endParaRPr sz="20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36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8651"/>
            <a:ext cx="1141475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9988" y="0"/>
            <a:ext cx="1202436" cy="856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54140" y="4572000"/>
            <a:ext cx="745236" cy="571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9164" y="0"/>
            <a:ext cx="588276" cy="91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8788" y="0"/>
            <a:ext cx="513715" cy="858519"/>
          </a:xfrm>
          <a:custGeom>
            <a:avLst/>
            <a:gdLst/>
            <a:ahLst/>
            <a:cxnLst/>
            <a:rect l="l" t="t" r="r" b="b"/>
            <a:pathLst>
              <a:path w="513715" h="858519">
                <a:moveTo>
                  <a:pt x="0" y="858012"/>
                </a:moveTo>
                <a:lnTo>
                  <a:pt x="513588" y="858012"/>
                </a:lnTo>
                <a:lnTo>
                  <a:pt x="513588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548765" cy="5143500"/>
          </a:xfrm>
          <a:custGeom>
            <a:avLst/>
            <a:gdLst/>
            <a:ahLst/>
            <a:cxnLst/>
            <a:rect l="l" t="t" r="r" b="b"/>
            <a:pathLst>
              <a:path w="1548765" h="5143500">
                <a:moveTo>
                  <a:pt x="0" y="0"/>
                </a:moveTo>
                <a:lnTo>
                  <a:pt x="0" y="5143500"/>
                </a:lnTo>
                <a:lnTo>
                  <a:pt x="1548384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00454" y="290441"/>
            <a:ext cx="5943091" cy="416155"/>
          </a:xfrm>
          <a:prstGeom prst="rect">
            <a:avLst/>
          </a:prstGeom>
        </p:spPr>
        <p:txBody>
          <a:bodyPr vert="horz" wrap="square" lIns="0" tIns="46370" rIns="0" bIns="0" rtlCol="0">
            <a:spAutoFit/>
          </a:bodyPr>
          <a:lstStyle/>
          <a:p>
            <a:pPr marL="2626995">
              <a:lnSpc>
                <a:spcPct val="100000"/>
              </a:lnSpc>
            </a:pPr>
            <a:r>
              <a:rPr lang="ru-RU" sz="2400" smtClean="0"/>
              <a:t>Условия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513064" y="0"/>
            <a:ext cx="628015" cy="1996439"/>
          </a:xfrm>
          <a:custGeom>
            <a:avLst/>
            <a:gdLst/>
            <a:ahLst/>
            <a:cxnLst/>
            <a:rect l="l" t="t" r="r" b="b"/>
            <a:pathLst>
              <a:path w="628015" h="1996439">
                <a:moveTo>
                  <a:pt x="627888" y="0"/>
                </a:moveTo>
                <a:lnTo>
                  <a:pt x="0" y="0"/>
                </a:lnTo>
                <a:lnTo>
                  <a:pt x="627888" y="1996439"/>
                </a:lnTo>
                <a:lnTo>
                  <a:pt x="627888" y="0"/>
                </a:lnTo>
                <a:close/>
              </a:path>
            </a:pathLst>
          </a:custGeom>
          <a:solidFill>
            <a:srgbClr val="AF14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43376" y="4605346"/>
            <a:ext cx="3191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err="1">
                <a:solidFill>
                  <a:srgbClr val="FFFFFF"/>
                </a:solidFill>
                <a:latin typeface="Century Gothic"/>
                <a:cs typeface="Century Gothic"/>
              </a:rPr>
              <a:t>Презентация</a:t>
            </a:r>
            <a:r>
              <a:rPr sz="140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пр</a:t>
            </a:r>
            <a:r>
              <a:rPr lang="ru-RU"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оектн</a:t>
            </a:r>
            <a:r>
              <a:rPr sz="1400" err="1" smtClean="0">
                <a:solidFill>
                  <a:srgbClr val="FFFFFF"/>
                </a:solidFill>
                <a:latin typeface="Century Gothic"/>
                <a:cs typeface="Century Gothic"/>
              </a:rPr>
              <a:t>ой</a:t>
            </a:r>
            <a:r>
              <a:rPr sz="140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>
                <a:solidFill>
                  <a:srgbClr val="FFFFFF"/>
                </a:solidFill>
                <a:latin typeface="Century Gothic"/>
                <a:cs typeface="Century Gothic"/>
              </a:rPr>
              <a:t>работы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1600454" y="1825275"/>
            <a:ext cx="657959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Для полноценной наглядности процесса работы с системами контроля версий </a:t>
            </a:r>
            <a:r>
              <a:rPr lang="ru-RU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ревьювер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будет работать на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Windows10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а разработчик на 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Ubuntu 24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(его имитация на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WMware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 Workstation)</a:t>
            </a:r>
            <a:r>
              <a:rPr lang="ru-RU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.     </a:t>
            </a:r>
            <a:endParaRPr sz="2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66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C1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5504</TotalTime>
  <Words>1987</Words>
  <Application>Microsoft Office PowerPoint</Application>
  <PresentationFormat>Экран (16:9)</PresentationFormat>
  <Paragraphs>318</Paragraphs>
  <Slides>72</Slides>
  <Notes>72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7" baseType="lpstr">
      <vt:lpstr>Arial Unicode MS</vt:lpstr>
      <vt:lpstr>Arial</vt:lpstr>
      <vt:lpstr>Calibri</vt:lpstr>
      <vt:lpstr>Century Gothic</vt:lpstr>
      <vt:lpstr>Office Theme</vt:lpstr>
      <vt:lpstr>Презентация PowerPoint</vt:lpstr>
      <vt:lpstr>Содержание</vt:lpstr>
      <vt:lpstr>Содержание</vt:lpstr>
      <vt:lpstr>Содержание</vt:lpstr>
      <vt:lpstr>Обзор</vt:lpstr>
      <vt:lpstr>Цель</vt:lpstr>
      <vt:lpstr>Условия</vt:lpstr>
      <vt:lpstr>Условия</vt:lpstr>
      <vt:lpstr>Условия</vt:lpstr>
      <vt:lpstr>Определение порядка работы</vt:lpstr>
      <vt:lpstr>Ключевые этапы</vt:lpstr>
      <vt:lpstr>Создание удалённого репозитория</vt:lpstr>
      <vt:lpstr>Коллаборация</vt:lpstr>
      <vt:lpstr>Коллаборация</vt:lpstr>
      <vt:lpstr>Презентация PowerPoint</vt:lpstr>
      <vt:lpstr>Коллаборация</vt:lpstr>
      <vt:lpstr>Коллаборация</vt:lpstr>
      <vt:lpstr>Коллаборация</vt:lpstr>
      <vt:lpstr>Коллаборация</vt:lpstr>
      <vt:lpstr>Коллаборация</vt:lpstr>
      <vt:lpstr>Настройки правил безопасности для репозитория в GitHub (Branch protection) </vt:lpstr>
      <vt:lpstr>Настройки правил безопасности для репозитория в GitHub</vt:lpstr>
      <vt:lpstr>Настройки правил безопасности для репозитория в GitHub</vt:lpstr>
      <vt:lpstr>Настройки правил безопасности для репозитория в GitHub</vt:lpstr>
      <vt:lpstr>Настройки правил безопасности для репозитория в GitHub</vt:lpstr>
      <vt:lpstr>Настройки правил безопасности для репозитория в GitHub</vt:lpstr>
      <vt:lpstr>Настройки правил безопасности для репозитория в GitHub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доступа к GitHub по ключу</vt:lpstr>
      <vt:lpstr>Настройка Git (.gitconfig)</vt:lpstr>
      <vt:lpstr>Настройка Git (.gitconfig)</vt:lpstr>
      <vt:lpstr>Подготовка локальных директорий для клонирования удалённого репозитория</vt:lpstr>
      <vt:lpstr>Клонирование удаленного репозитория</vt:lpstr>
      <vt:lpstr>Git Workflow</vt:lpstr>
      <vt:lpstr>Основные команды Git</vt:lpstr>
      <vt:lpstr>Название веток</vt:lpstr>
      <vt:lpstr>Название веток</vt:lpstr>
      <vt:lpstr>Создание веток</vt:lpstr>
      <vt:lpstr>Создание веток</vt:lpstr>
      <vt:lpstr>Работа с ветками</vt:lpstr>
      <vt:lpstr>Работа с ветками</vt:lpstr>
      <vt:lpstr>Работа с ветками</vt:lpstr>
      <vt:lpstr>Работа с ветками</vt:lpstr>
      <vt:lpstr>Работа с ветками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Слияние веток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a1</cp:lastModifiedBy>
  <cp:revision>80</cp:revision>
  <dcterms:created xsi:type="dcterms:W3CDTF">2026-01-05T17:33:43Z</dcterms:created>
  <dcterms:modified xsi:type="dcterms:W3CDTF">2026-02-10T19:54:22Z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2023-11-08T00:00:00Z</vt:filetime>
  </property>
  <property fmtid="{D5CDD505-2E9C-101B-9397-08002B2CF9AE}" pid="3" name="LastSaved">
    <vt:filetime>2026-01-05T00:00:00Z</vt:filetime>
  </property>
</Properties>
</file>